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rels" ContentType="application/vnd.openxmlformats-package.relationships+xml"/>
  <Default Extension="mp4" ContentType="video/mp4"/>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0" r:id="rId1"/>
  </p:sldMasterIdLst>
  <p:notesMasterIdLst>
    <p:notesMasterId r:id="rId77"/>
  </p:notesMasterIdLst>
  <p:handoutMasterIdLst>
    <p:handoutMasterId r:id="rId78"/>
  </p:handoutMasterIdLst>
  <p:sldIdLst>
    <p:sldId id="1177" r:id="rId2"/>
    <p:sldId id="846" r:id="rId3"/>
    <p:sldId id="822" r:id="rId4"/>
    <p:sldId id="990" r:id="rId5"/>
    <p:sldId id="986" r:id="rId6"/>
    <p:sldId id="1046" r:id="rId7"/>
    <p:sldId id="1002" r:id="rId8"/>
    <p:sldId id="698" r:id="rId9"/>
    <p:sldId id="855" r:id="rId10"/>
    <p:sldId id="1128" r:id="rId11"/>
    <p:sldId id="862" r:id="rId12"/>
    <p:sldId id="736" r:id="rId13"/>
    <p:sldId id="856" r:id="rId14"/>
    <p:sldId id="1004" r:id="rId15"/>
    <p:sldId id="857" r:id="rId16"/>
    <p:sldId id="738" r:id="rId17"/>
    <p:sldId id="860" r:id="rId18"/>
    <p:sldId id="1130" r:id="rId19"/>
    <p:sldId id="1129" r:id="rId20"/>
    <p:sldId id="854" r:id="rId21"/>
    <p:sldId id="1135" r:id="rId22"/>
    <p:sldId id="733" r:id="rId23"/>
    <p:sldId id="695" r:id="rId24"/>
    <p:sldId id="847" r:id="rId25"/>
    <p:sldId id="748" r:id="rId26"/>
    <p:sldId id="938" r:id="rId27"/>
    <p:sldId id="900" r:id="rId28"/>
    <p:sldId id="901" r:id="rId29"/>
    <p:sldId id="902" r:id="rId30"/>
    <p:sldId id="1136" r:id="rId31"/>
    <p:sldId id="1175" r:id="rId32"/>
    <p:sldId id="1137" r:id="rId33"/>
    <p:sldId id="1138" r:id="rId34"/>
    <p:sldId id="1176" r:id="rId35"/>
    <p:sldId id="1139" r:id="rId36"/>
    <p:sldId id="903" r:id="rId37"/>
    <p:sldId id="905" r:id="rId38"/>
    <p:sldId id="1011" r:id="rId39"/>
    <p:sldId id="1012" r:id="rId40"/>
    <p:sldId id="1013" r:id="rId41"/>
    <p:sldId id="1140" r:id="rId42"/>
    <p:sldId id="1141" r:id="rId43"/>
    <p:sldId id="1014" r:id="rId44"/>
    <p:sldId id="1015" r:id="rId45"/>
    <p:sldId id="1049" r:id="rId46"/>
    <p:sldId id="1050" r:id="rId47"/>
    <p:sldId id="1051" r:id="rId48"/>
    <p:sldId id="1052" r:id="rId49"/>
    <p:sldId id="1053" r:id="rId50"/>
    <p:sldId id="1054" r:id="rId51"/>
    <p:sldId id="1055" r:id="rId52"/>
    <p:sldId id="1056" r:id="rId53"/>
    <p:sldId id="1057" r:id="rId54"/>
    <p:sldId id="1058" r:id="rId55"/>
    <p:sldId id="1059" r:id="rId56"/>
    <p:sldId id="1060" r:id="rId57"/>
    <p:sldId id="1063" r:id="rId58"/>
    <p:sldId id="1064" r:id="rId59"/>
    <p:sldId id="1065" r:id="rId60"/>
    <p:sldId id="1066" r:id="rId61"/>
    <p:sldId id="1067" r:id="rId62"/>
    <p:sldId id="1068" r:id="rId63"/>
    <p:sldId id="1069" r:id="rId64"/>
    <p:sldId id="1070" r:id="rId65"/>
    <p:sldId id="1071" r:id="rId66"/>
    <p:sldId id="1072" r:id="rId67"/>
    <p:sldId id="1073" r:id="rId68"/>
    <p:sldId id="1074" r:id="rId69"/>
    <p:sldId id="1075" r:id="rId70"/>
    <p:sldId id="1061" r:id="rId71"/>
    <p:sldId id="1062" r:id="rId72"/>
    <p:sldId id="1076" r:id="rId73"/>
    <p:sldId id="1077" r:id="rId74"/>
    <p:sldId id="1078" r:id="rId75"/>
    <p:sldId id="1142" r:id="rId76"/>
  </p:sldIdLst>
  <p:sldSz cx="9144000" cy="6858000" type="letter"/>
  <p:notesSz cx="7302500" cy="95885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Arial" pitchFamily="34" charset="0"/>
      </a:defRPr>
    </a:lvl5pPr>
    <a:lvl6pPr marL="2286000" algn="l" defTabSz="914400" rtl="0" eaLnBrk="1" latinLnBrk="0" hangingPunct="1">
      <a:defRPr sz="2400" kern="1200">
        <a:solidFill>
          <a:schemeClr val="tx1"/>
        </a:solidFill>
        <a:latin typeface="Times New Roman" pitchFamily="18" charset="0"/>
        <a:ea typeface="+mn-ea"/>
        <a:cs typeface="Arial" pitchFamily="34" charset="0"/>
      </a:defRPr>
    </a:lvl6pPr>
    <a:lvl7pPr marL="2743200" algn="l" defTabSz="914400" rtl="0" eaLnBrk="1" latinLnBrk="0" hangingPunct="1">
      <a:defRPr sz="2400" kern="1200">
        <a:solidFill>
          <a:schemeClr val="tx1"/>
        </a:solidFill>
        <a:latin typeface="Times New Roman" pitchFamily="18" charset="0"/>
        <a:ea typeface="+mn-ea"/>
        <a:cs typeface="Arial" pitchFamily="34" charset="0"/>
      </a:defRPr>
    </a:lvl7pPr>
    <a:lvl8pPr marL="3200400" algn="l" defTabSz="914400" rtl="0" eaLnBrk="1" latinLnBrk="0" hangingPunct="1">
      <a:defRPr sz="2400" kern="1200">
        <a:solidFill>
          <a:schemeClr val="tx1"/>
        </a:solidFill>
        <a:latin typeface="Times New Roman" pitchFamily="18" charset="0"/>
        <a:ea typeface="+mn-ea"/>
        <a:cs typeface="Arial" pitchFamily="34" charset="0"/>
      </a:defRPr>
    </a:lvl8pPr>
    <a:lvl9pPr marL="3657600" algn="l" defTabSz="914400" rtl="0" eaLnBrk="1" latinLnBrk="0" hangingPunct="1">
      <a:defRPr sz="24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400" userDrawn="1">
          <p15:clr>
            <a:srgbClr val="A4A3A4"/>
          </p15:clr>
        </p15:guide>
        <p15:guide id="2" pos="576" userDrawn="1">
          <p15:clr>
            <a:srgbClr val="A4A3A4"/>
          </p15:clr>
        </p15:guide>
      </p15:sldGuideLst>
    </p:ext>
    <p:ext uri="{2D200454-40CA-4A62-9FC3-DE9A4176ACB9}">
      <p15:notesGuideLst xmlns:p15="http://schemas.microsoft.com/office/powerpoint/2012/main">
        <p15:guide id="1" orient="horz" pos="3020">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D7D9"/>
    <a:srgbClr val="F6DADC"/>
    <a:srgbClr val="0000FF"/>
    <a:srgbClr val="0000CC"/>
    <a:srgbClr val="990099"/>
    <a:srgbClr val="000066"/>
    <a:srgbClr val="CC00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82" autoAdjust="0"/>
    <p:restoredTop sz="81309" autoAdjust="0"/>
  </p:normalViewPr>
  <p:slideViewPr>
    <p:cSldViewPr>
      <p:cViewPr>
        <p:scale>
          <a:sx n="134" d="100"/>
          <a:sy n="134" d="100"/>
        </p:scale>
        <p:origin x="360" y="1240"/>
      </p:cViewPr>
      <p:guideLst>
        <p:guide orient="horz" pos="2400"/>
        <p:guide pos="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8" d="100"/>
          <a:sy n="108" d="100"/>
        </p:scale>
        <p:origin x="-2120" y="-104"/>
      </p:cViewPr>
      <p:guideLst>
        <p:guide orient="horz" pos="3020"/>
        <p:guide pos="23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115" Type="http://schemas.microsoft.com/office/2015/10/relationships/revisionInfo" Target="revisionInfo.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5" name="Rectangle 3"/>
          <p:cNvSpPr>
            <a:spLocks noGrp="1" noChangeArrowheads="1"/>
          </p:cNvSpPr>
          <p:nvPr>
            <p:ph type="dt" sz="quarter" idx="1"/>
          </p:nvPr>
        </p:nvSpPr>
        <p:spPr bwMode="auto">
          <a:xfrm>
            <a:off x="4137025" y="0"/>
            <a:ext cx="3165475" cy="479425"/>
          </a:xfrm>
          <a:prstGeom prst="rect">
            <a:avLst/>
          </a:prstGeom>
          <a:noFill/>
          <a:ln w="9525">
            <a:noFill/>
            <a:miter lim="800000"/>
            <a:headEnd/>
            <a:tailEnd/>
          </a:ln>
          <a:effectLst/>
        </p:spPr>
        <p:txBody>
          <a:bodyPr vert="horz" wrap="square" lIns="96508" tIns="48253" rIns="96508" bIns="48253" numCol="1" anchor="t" anchorCtr="0" compatLnSpc="1">
            <a:prstTxWarp prst="textNoShape">
              <a:avLst/>
            </a:prstTxWarp>
          </a:bodyPr>
          <a:lstStyle>
            <a:lvl1pPr algn="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6" name="Rectangle 4"/>
          <p:cNvSpPr>
            <a:spLocks noGrp="1" noChangeArrowheads="1"/>
          </p:cNvSpPr>
          <p:nvPr>
            <p:ph type="ftr" sz="quarter" idx="2"/>
          </p:nvPr>
        </p:nvSpPr>
        <p:spPr bwMode="auto">
          <a:xfrm>
            <a:off x="0"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defTabSz="965200" eaLnBrk="1" hangingPunct="1">
              <a:defRPr sz="1200">
                <a:latin typeface="Times New Roman" pitchFamily="-107" charset="0"/>
                <a:ea typeface="Arial" pitchFamily="-107" charset="0"/>
                <a:cs typeface="Arial" pitchFamily="-107" charset="0"/>
              </a:defRPr>
            </a:lvl1pPr>
          </a:lstStyle>
          <a:p>
            <a:pPr>
              <a:defRPr/>
            </a:pPr>
            <a:endParaRPr lang="en-US"/>
          </a:p>
        </p:txBody>
      </p:sp>
      <p:sp>
        <p:nvSpPr>
          <p:cNvPr id="18437" name="Rectangle 5"/>
          <p:cNvSpPr>
            <a:spLocks noGrp="1" noChangeArrowheads="1"/>
          </p:cNvSpPr>
          <p:nvPr>
            <p:ph type="sldNum" sz="quarter" idx="3"/>
          </p:nvPr>
        </p:nvSpPr>
        <p:spPr bwMode="auto">
          <a:xfrm>
            <a:off x="4137025" y="9109075"/>
            <a:ext cx="3165475" cy="479425"/>
          </a:xfrm>
          <a:prstGeom prst="rect">
            <a:avLst/>
          </a:prstGeom>
          <a:noFill/>
          <a:ln w="9525">
            <a:noFill/>
            <a:miter lim="800000"/>
            <a:headEnd/>
            <a:tailEnd/>
          </a:ln>
          <a:effectLst/>
        </p:spPr>
        <p:txBody>
          <a:bodyPr vert="horz" wrap="square" lIns="96508" tIns="48253" rIns="96508" bIns="48253" numCol="1" anchor="b" anchorCtr="0" compatLnSpc="1">
            <a:prstTxWarp prst="textNoShape">
              <a:avLst/>
            </a:prstTxWarp>
          </a:bodyPr>
          <a:lstStyle>
            <a:lvl1pPr algn="r" defTabSz="965200" eaLnBrk="1" hangingPunct="1">
              <a:defRPr sz="1200" smtClean="0"/>
            </a:lvl1pPr>
          </a:lstStyle>
          <a:p>
            <a:pPr>
              <a:defRPr/>
            </a:pPr>
            <a:fld id="{867FD79D-166C-4874-8C98-A3C4A55282B1}" type="slidenum">
              <a:rPr lang="en-US"/>
              <a:pPr>
                <a:defRPr/>
              </a:pPr>
              <a:t>‹#›</a:t>
            </a:fld>
            <a:endParaRPr lang="en-US"/>
          </a:p>
        </p:txBody>
      </p:sp>
    </p:spTree>
    <p:extLst>
      <p:ext uri="{BB962C8B-B14F-4D97-AF65-F5344CB8AC3E}">
        <p14:creationId xmlns:p14="http://schemas.microsoft.com/office/powerpoint/2010/main" val="3629091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86113"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07" name="Rectangle 3"/>
          <p:cNvSpPr>
            <a:spLocks noGrp="1" noChangeArrowheads="1"/>
          </p:cNvSpPr>
          <p:nvPr>
            <p:ph type="dt" idx="1"/>
          </p:nvPr>
        </p:nvSpPr>
        <p:spPr bwMode="auto">
          <a:xfrm>
            <a:off x="4141788" y="0"/>
            <a:ext cx="3187700" cy="473075"/>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lvl1pPr algn="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65540" name="Rectangle 4"/>
          <p:cNvSpPr>
            <a:spLocks noGrp="1" noRot="1" noChangeAspect="1" noChangeArrowheads="1" noTextEdit="1"/>
          </p:cNvSpPr>
          <p:nvPr>
            <p:ph type="sldImg" idx="2"/>
          </p:nvPr>
        </p:nvSpPr>
        <p:spPr bwMode="auto">
          <a:xfrm>
            <a:off x="1208088" y="708025"/>
            <a:ext cx="4833937" cy="362585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55675" y="4572000"/>
            <a:ext cx="5337175" cy="4335463"/>
          </a:xfrm>
          <a:prstGeom prst="rect">
            <a:avLst/>
          </a:prstGeom>
          <a:noFill/>
          <a:ln w="9525">
            <a:noFill/>
            <a:miter lim="800000"/>
            <a:headEnd/>
            <a:tailEnd/>
          </a:ln>
          <a:effectLst/>
        </p:spPr>
        <p:txBody>
          <a:bodyPr vert="horz" wrap="square" lIns="95006" tIns="47503" rIns="95006" bIns="475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9142413"/>
            <a:ext cx="3186113"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defTabSz="949325" eaLnBrk="1" hangingPunct="1">
              <a:defRPr sz="1200">
                <a:latin typeface="Times" pitchFamily="-107" charset="0"/>
                <a:ea typeface="Arial" pitchFamily="-107" charset="0"/>
                <a:cs typeface="Arial" pitchFamily="-107" charset="0"/>
              </a:defRPr>
            </a:lvl1pPr>
          </a:lstStyle>
          <a:p>
            <a:pPr>
              <a:defRPr/>
            </a:pPr>
            <a:endParaRPr lang="en-US"/>
          </a:p>
        </p:txBody>
      </p:sp>
      <p:sp>
        <p:nvSpPr>
          <p:cNvPr id="21511" name="Rectangle 7"/>
          <p:cNvSpPr>
            <a:spLocks noGrp="1" noChangeArrowheads="1"/>
          </p:cNvSpPr>
          <p:nvPr>
            <p:ph type="sldNum" sz="quarter" idx="5"/>
          </p:nvPr>
        </p:nvSpPr>
        <p:spPr bwMode="auto">
          <a:xfrm>
            <a:off x="4141788" y="9142413"/>
            <a:ext cx="3187700" cy="473075"/>
          </a:xfrm>
          <a:prstGeom prst="rect">
            <a:avLst/>
          </a:prstGeom>
          <a:noFill/>
          <a:ln w="9525">
            <a:noFill/>
            <a:miter lim="800000"/>
            <a:headEnd/>
            <a:tailEnd/>
          </a:ln>
          <a:effectLst/>
        </p:spPr>
        <p:txBody>
          <a:bodyPr vert="horz" wrap="square" lIns="95006" tIns="47503" rIns="95006" bIns="47503" numCol="1" anchor="b" anchorCtr="0" compatLnSpc="1">
            <a:prstTxWarp prst="textNoShape">
              <a:avLst/>
            </a:prstTxWarp>
          </a:bodyPr>
          <a:lstStyle>
            <a:lvl1pPr algn="r" defTabSz="949325" eaLnBrk="1" hangingPunct="1">
              <a:defRPr sz="1200" smtClean="0">
                <a:latin typeface="Times" pitchFamily="18" charset="0"/>
              </a:defRPr>
            </a:lvl1pPr>
          </a:lstStyle>
          <a:p>
            <a:pPr>
              <a:defRPr/>
            </a:pPr>
            <a:fld id="{E2AE71C5-6C7D-41AA-B8EB-41F65248876E}" type="slidenum">
              <a:rPr lang="en-US"/>
              <a:pPr>
                <a:defRPr/>
              </a:pPr>
              <a:t>‹#›</a:t>
            </a:fld>
            <a:endParaRPr lang="en-US"/>
          </a:p>
        </p:txBody>
      </p:sp>
    </p:spTree>
    <p:extLst>
      <p:ext uri="{BB962C8B-B14F-4D97-AF65-F5344CB8AC3E}">
        <p14:creationId xmlns:p14="http://schemas.microsoft.com/office/powerpoint/2010/main" val="2044473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Elo_rating_system#cite_note-1" TargetMode="External"/><Relationship Id="rId4" Type="http://schemas.openxmlformats.org/officeDocument/2006/relationships/hyperlink" Target="https://en.wikipedia.org/wiki/Chess"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a:t>
            </a:fld>
            <a:endParaRPr lang="en-US"/>
          </a:p>
        </p:txBody>
      </p:sp>
    </p:spTree>
    <p:extLst>
      <p:ext uri="{BB962C8B-B14F-4D97-AF65-F5344CB8AC3E}">
        <p14:creationId xmlns:p14="http://schemas.microsoft.com/office/powerpoint/2010/main" val="61608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Dan Klein</a:t>
            </a: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18</a:t>
            </a:fld>
            <a:endParaRPr lang="en-US"/>
          </a:p>
        </p:txBody>
      </p:sp>
    </p:spTree>
    <p:extLst>
      <p:ext uri="{BB962C8B-B14F-4D97-AF65-F5344CB8AC3E}">
        <p14:creationId xmlns:p14="http://schemas.microsoft.com/office/powerpoint/2010/main" val="1291975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Turn volume up!</a:t>
            </a:r>
          </a:p>
          <a:p>
            <a:r>
              <a:rPr lang="en-US" dirty="0" smtClean="0"/>
              <a:t>Good stopping points:</a:t>
            </a:r>
          </a:p>
          <a:p>
            <a:r>
              <a:rPr lang="en-US" dirty="0" smtClean="0"/>
              <a:t>1:27 </a:t>
            </a:r>
            <a:r>
              <a:rPr lang="mr-IN" dirty="0" smtClean="0"/>
              <a:t>–</a:t>
            </a:r>
            <a:r>
              <a:rPr lang="en-US" baseline="0" dirty="0" smtClean="0"/>
              <a:t> “Truly you have a dizzying intellect”</a:t>
            </a:r>
            <a:endParaRPr lang="en-US" dirty="0" smtClean="0"/>
          </a:p>
          <a:p>
            <a:r>
              <a:rPr lang="en-US" dirty="0" smtClean="0"/>
              <a:t>3:15 –</a:t>
            </a:r>
            <a:r>
              <a:rPr lang="en-US" baseline="0" dirty="0" smtClean="0"/>
              <a:t> “Death of the </a:t>
            </a:r>
            <a:r>
              <a:rPr lang="en-US" baseline="0" dirty="0" err="1" smtClean="0"/>
              <a:t>sicilian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AF4042F3-6AC5-4F69-BFDB-D78DEF38750B}" type="slidenum">
              <a:rPr lang="en-US" smtClean="0"/>
              <a:pPr>
                <a:defRPr/>
              </a:pPr>
              <a:t>19</a:t>
            </a:fld>
            <a:endParaRPr lang="en-US"/>
          </a:p>
        </p:txBody>
      </p:sp>
    </p:spTree>
    <p:extLst>
      <p:ext uri="{BB962C8B-B14F-4D97-AF65-F5344CB8AC3E}">
        <p14:creationId xmlns:p14="http://schemas.microsoft.com/office/powerpoint/2010/main" val="496071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2DFB077D-9AF9-411D-8597-38FFA7DFB44C}" type="slidenum">
              <a:rPr lang="en-US"/>
              <a:pPr/>
              <a:t>20</a:t>
            </a:fld>
            <a:endParaRPr lang="en-US"/>
          </a:p>
        </p:txBody>
      </p:sp>
      <p:sp>
        <p:nvSpPr>
          <p:cNvPr id="70659" name="Rectangle 2"/>
          <p:cNvSpPr>
            <a:spLocks noGrp="1" noRot="1" noChangeAspect="1" noChangeArrowheads="1" noTextEdit="1"/>
          </p:cNvSpPr>
          <p:nvPr>
            <p:ph type="sldImg"/>
          </p:nvPr>
        </p:nvSpPr>
        <p:spPr>
          <a:xfrm>
            <a:off x="1254125" y="719138"/>
            <a:ext cx="4794250" cy="3595687"/>
          </a:xfrm>
          <a:ln/>
        </p:spPr>
      </p:sp>
      <p:sp>
        <p:nvSpPr>
          <p:cNvPr id="70660" name="Rectangle 3"/>
          <p:cNvSpPr>
            <a:spLocks noGrp="1" noChangeArrowheads="1"/>
          </p:cNvSpPr>
          <p:nvPr>
            <p:ph type="body" idx="1"/>
          </p:nvPr>
        </p:nvSpPr>
        <p:spPr>
          <a:xfrm>
            <a:off x="974725" y="4554538"/>
            <a:ext cx="5353050" cy="4314825"/>
          </a:xfrm>
          <a:no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500516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21</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86127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4A26859B-3ED9-4E16-B19A-DF8A5FEE951B}" type="slidenum">
              <a:rPr lang="en-US"/>
              <a:pPr/>
              <a:t>22</a:t>
            </a:fld>
            <a:endParaRPr lang="en-US"/>
          </a:p>
        </p:txBody>
      </p:sp>
      <p:sp>
        <p:nvSpPr>
          <p:cNvPr id="71683"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1684"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85074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CE54E2F-3080-47AF-821F-50ECB41B9829}" type="slidenum">
              <a:rPr lang="en-US"/>
              <a:pPr/>
              <a:t>23</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buFontTx/>
              <a:buChar char="•"/>
            </a:pPr>
            <a:r>
              <a:rPr lang="en-US">
                <a:latin typeface="Times New Roman" pitchFamily="18" charset="0"/>
                <a:ea typeface="ＭＳ Ｐゴシック" pitchFamily="34" charset="-128"/>
              </a:rPr>
              <a:t>note that solution requires a move that seems to lose ground: computer doesn’t mind, but people sometimes balk:</a:t>
            </a:r>
          </a:p>
          <a:p>
            <a:pPr eaLnBrk="1" hangingPunct="1"/>
            <a:r>
              <a:rPr lang="en-US">
                <a:latin typeface="Times New Roman" pitchFamily="18" charset="0"/>
                <a:ea typeface="ＭＳ Ｐゴシック" pitchFamily="34" charset="-128"/>
              </a:rPr>
              <a:t>331-310/220/320-321-300-311-110*-221-020-031-010-021-000</a:t>
            </a:r>
          </a:p>
          <a:p>
            <a:pPr eaLnBrk="1" hangingPunct="1"/>
            <a:r>
              <a:rPr lang="en-US">
                <a:latin typeface="Times New Roman" pitchFamily="18" charset="0"/>
                <a:ea typeface="ＭＳ Ｐゴシック" pitchFamily="34" charset="-128"/>
              </a:rPr>
              <a:t>note that 320 is a useless state because can only go from there back to parent</a:t>
            </a:r>
          </a:p>
          <a:p>
            <a:pPr eaLnBrk="1" hangingPunct="1"/>
            <a:endParaRPr lang="en-US">
              <a:latin typeface="Times New Roman" pitchFamily="18" charset="0"/>
              <a:ea typeface="ＭＳ Ｐゴシック" pitchFamily="34" charset="-128"/>
            </a:endParaRPr>
          </a:p>
          <a:p>
            <a:pPr eaLnBrk="1" hangingPunct="1"/>
            <a:r>
              <a:rPr lang="en-US">
                <a:latin typeface="Times New Roman" pitchFamily="18" charset="0"/>
                <a:ea typeface="ＭＳ Ｐゴシック" pitchFamily="34" charset="-128"/>
              </a:rPr>
              <a:t>costs: if equal for all routes then no difference between310 and 220 as second state, but if costs for moving M is 3 and costs for moving C is 1 then is a difference:  draw out this part of path clearly and illustrate</a:t>
            </a:r>
          </a:p>
          <a:p>
            <a:pPr eaLnBrk="1" hangingPunct="1"/>
            <a:r>
              <a:rPr lang="en-US">
                <a:latin typeface="Times New Roman" pitchFamily="18" charset="0"/>
                <a:ea typeface="ＭＳ Ｐゴシック" pitchFamily="34" charset="-128"/>
              </a:rPr>
              <a:t>	331-(2)-310-(1)-321 so cost is 3</a:t>
            </a:r>
          </a:p>
          <a:p>
            <a:pPr eaLnBrk="1" hangingPunct="1"/>
            <a:r>
              <a:rPr lang="en-US">
                <a:latin typeface="Times New Roman" pitchFamily="18" charset="0"/>
                <a:ea typeface="ＭＳ Ｐゴシック" pitchFamily="34" charset="-128"/>
              </a:rPr>
              <a:t>	331-(4)-220-(3)-321 s0 cost is 7</a:t>
            </a:r>
          </a:p>
          <a:p>
            <a:pPr eaLnBrk="1" hangingPunct="1">
              <a:buFontTx/>
              <a:buChar char="•"/>
            </a:pPr>
            <a:endParaRPr lang="en-US">
              <a:latin typeface="Times New Roman" pitchFamily="18" charset="0"/>
              <a:ea typeface="ＭＳ Ｐゴシック" pitchFamily="34" charset="-128"/>
            </a:endParaRPr>
          </a:p>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04415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ECEDAB18-6DDB-436C-AE81-4E81DDDCF2F8}" type="slidenum">
              <a:rPr lang="en-US"/>
              <a:pPr/>
              <a:t>24</a:t>
            </a:fld>
            <a:endParaRPr lang="en-US"/>
          </a:p>
        </p:txBody>
      </p:sp>
      <p:sp>
        <p:nvSpPr>
          <p:cNvPr id="72707"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72708"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buFontTx/>
              <a:buChar char="•"/>
            </a:pPr>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88728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17C85A32-8E9C-440F-B475-C1B66F50CC8F}" type="slidenum">
              <a:rPr lang="en-US"/>
              <a:pPr/>
              <a:t>25</a:t>
            </a:fld>
            <a:endParaRPr lang="en-US"/>
          </a:p>
        </p:txBody>
      </p:sp>
      <p:sp>
        <p:nvSpPr>
          <p:cNvPr id="74755" name="Rectangle 2"/>
          <p:cNvSpPr>
            <a:spLocks noGrp="1" noRot="1" noChangeAspect="1" noChangeArrowheads="1" noTextEdit="1"/>
          </p:cNvSpPr>
          <p:nvPr>
            <p:ph type="sldImg"/>
          </p:nvPr>
        </p:nvSpPr>
        <p:spPr>
          <a:xfrm>
            <a:off x="1254125" y="719138"/>
            <a:ext cx="4794250" cy="3595687"/>
          </a:xfrm>
          <a:ln/>
        </p:spPr>
      </p:sp>
      <p:sp>
        <p:nvSpPr>
          <p:cNvPr id="74756" name="Rectangle 3"/>
          <p:cNvSpPr>
            <a:spLocks noGrp="1" noChangeArrowheads="1"/>
          </p:cNvSpPr>
          <p:nvPr>
            <p:ph type="body" idx="1"/>
          </p:nvPr>
        </p:nvSpPr>
        <p:spPr>
          <a:xfrm>
            <a:off x="974725" y="4554538"/>
            <a:ext cx="5353050" cy="4314825"/>
          </a:xfrm>
          <a:noFill/>
          <a:ln/>
        </p:spPr>
        <p:txBody>
          <a:bodyPr/>
          <a:lstStyle/>
          <a:p>
            <a:pPr eaLnBrk="1" hangingPunct="1"/>
            <a:r>
              <a:rPr lang="en-US">
                <a:latin typeface="Times New Roman" pitchFamily="18" charset="0"/>
                <a:ea typeface="ＭＳ Ｐゴシック" pitchFamily="34" charset="-128"/>
              </a:rPr>
              <a:t>state space defined by initial state and operators, in book, states are implemented as nodes and actions as arcs.</a:t>
            </a:r>
          </a:p>
          <a:p>
            <a:pPr eaLnBrk="1" hangingPunct="1"/>
            <a:r>
              <a:rPr lang="en-US">
                <a:latin typeface="Times New Roman" pitchFamily="18" charset="0"/>
                <a:ea typeface="ＭＳ Ｐゴシック" pitchFamily="34" charset="-128"/>
              </a:rPr>
              <a:t>a path represents a sequence of actions that (should) transform the intial world state into a world state that satisfies the goal.  **trace on 8’s or VW**</a:t>
            </a:r>
          </a:p>
          <a:p>
            <a:pPr eaLnBrk="1" hangingPunct="1"/>
            <a:r>
              <a:rPr lang="en-US">
                <a:latin typeface="Times New Roman" pitchFamily="18" charset="0"/>
                <a:ea typeface="ＭＳ Ｐゴシック" pitchFamily="34" charset="-128"/>
              </a:rPr>
              <a:t>solution: **trace on 8’s or VW**</a:t>
            </a:r>
          </a:p>
          <a:p>
            <a:pPr eaLnBrk="1" hangingPunct="1"/>
            <a:r>
              <a:rPr lang="en-US">
                <a:latin typeface="Times New Roman" pitchFamily="18" charset="0"/>
                <a:ea typeface="ＭＳ Ｐゴシック" pitchFamily="34" charset="-128"/>
              </a:rPr>
              <a:t>the right representation can dramatically decrease the size of the state space, as we’ll see with the M&amp;C problem. </a:t>
            </a:r>
          </a:p>
        </p:txBody>
      </p:sp>
    </p:spTree>
    <p:extLst>
      <p:ext uri="{BB962C8B-B14F-4D97-AF65-F5344CB8AC3E}">
        <p14:creationId xmlns:p14="http://schemas.microsoft.com/office/powerpoint/2010/main" val="3646393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30</a:t>
            </a:fld>
            <a:endParaRPr lang="en-US" smtClean="0">
              <a:latin typeface="Arial" charset="0"/>
            </a:endParaRPr>
          </a:p>
        </p:txBody>
      </p:sp>
      <p:sp>
        <p:nvSpPr>
          <p:cNvPr id="59395" name="Rectangle 2"/>
          <p:cNvSpPr>
            <a:spLocks noGrp="1" noRot="1" noChangeAspect="1" noChangeArrowheads="1" noTextEdit="1"/>
          </p:cNvSpPr>
          <p:nvPr>
            <p:ph type="sldImg"/>
          </p:nvPr>
        </p:nvSpPr>
        <p:spPr>
          <a:xfrm>
            <a:off x="1257300" y="720725"/>
            <a:ext cx="48006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Tree>
    <p:extLst>
      <p:ext uri="{BB962C8B-B14F-4D97-AF65-F5344CB8AC3E}">
        <p14:creationId xmlns:p14="http://schemas.microsoft.com/office/powerpoint/2010/main" val="2031127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31</a:t>
            </a:fld>
            <a:endParaRPr lang="en-US" smtClean="0">
              <a:latin typeface="Arial" charset="0"/>
            </a:endParaRPr>
          </a:p>
        </p:txBody>
      </p:sp>
    </p:spTree>
    <p:extLst>
      <p:ext uri="{BB962C8B-B14F-4D97-AF65-F5344CB8AC3E}">
        <p14:creationId xmlns:p14="http://schemas.microsoft.com/office/powerpoint/2010/main" val="104037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Puzzles Versus Games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2</a:t>
            </a:fld>
            <a:endParaRPr lang="en-US"/>
          </a:p>
        </p:txBody>
      </p:sp>
    </p:spTree>
    <p:extLst>
      <p:ext uri="{BB962C8B-B14F-4D97-AF65-F5344CB8AC3E}">
        <p14:creationId xmlns:p14="http://schemas.microsoft.com/office/powerpoint/2010/main" val="1568172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eaLnBrk="1" hangingPunct="1"/>
            <a:r>
              <a:rPr lang="en-US" dirty="0" smtClean="0">
                <a:latin typeface="Arial" charset="0"/>
              </a:rPr>
              <a:t>Slide from Dan </a:t>
            </a:r>
            <a:r>
              <a:rPr lang="en-US" dirty="0" err="1" smtClean="0">
                <a:latin typeface="Arial" charset="0"/>
              </a:rPr>
              <a:t>Klien</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32</a:t>
            </a:fld>
            <a:endParaRPr lang="en-US" smtClean="0">
              <a:latin typeface="Arial" charset="0"/>
            </a:endParaRPr>
          </a:p>
        </p:txBody>
      </p:sp>
    </p:spTree>
    <p:extLst>
      <p:ext uri="{BB962C8B-B14F-4D97-AF65-F5344CB8AC3E}">
        <p14:creationId xmlns:p14="http://schemas.microsoft.com/office/powerpoint/2010/main" val="1865459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charset="0"/>
              </a:rPr>
              <a:t>Slide from Dan </a:t>
            </a:r>
            <a:r>
              <a:rPr lang="en-US" dirty="0" err="1" smtClean="0">
                <a:latin typeface="Arial" charset="0"/>
              </a:rPr>
              <a:t>Klien</a:t>
            </a:r>
            <a:endParaRPr lang="en-US" dirty="0" smtClean="0">
              <a:latin typeface="Arial" charset="0"/>
            </a:endParaRPr>
          </a:p>
          <a:p>
            <a:r>
              <a:rPr lang="en-US" dirty="0" smtClean="0">
                <a:latin typeface="Arial" charset="0"/>
              </a:rPr>
              <a:t>This</a:t>
            </a:r>
            <a:r>
              <a:rPr lang="en-US" baseline="0" dirty="0" smtClean="0">
                <a:latin typeface="Arial" charset="0"/>
              </a:rPr>
              <a:t> allows you to also add in multiple MIN opponents.  For instance, multiple ghosts in </a:t>
            </a:r>
            <a:r>
              <a:rPr lang="en-US" baseline="0" dirty="0" err="1" smtClean="0">
                <a:latin typeface="Arial" charset="0"/>
              </a:rPr>
              <a:t>PacMan</a:t>
            </a:r>
            <a:r>
              <a:rPr lang="en-US" baseline="0" dirty="0" smtClean="0">
                <a:latin typeface="Arial" charset="0"/>
              </a:rPr>
              <a:t>.</a:t>
            </a:r>
            <a:endParaRPr lang="en-US" dirty="0" smtClean="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33</a:t>
            </a:fld>
            <a:endParaRPr lang="en-US" smtClean="0">
              <a:latin typeface="Arial" charset="0"/>
            </a:endParaRPr>
          </a:p>
        </p:txBody>
      </p:sp>
    </p:spTree>
    <p:extLst>
      <p:ext uri="{BB962C8B-B14F-4D97-AF65-F5344CB8AC3E}">
        <p14:creationId xmlns:p14="http://schemas.microsoft.com/office/powerpoint/2010/main" val="1508417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34</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443210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35</a:t>
            </a:fld>
            <a:endParaRPr lang="en-US" smtClean="0">
              <a:latin typeface="Arial" charset="0"/>
            </a:endParaRPr>
          </a:p>
        </p:txBody>
      </p:sp>
      <p:sp>
        <p:nvSpPr>
          <p:cNvPr id="61443" name="Rectangle 2"/>
          <p:cNvSpPr>
            <a:spLocks noGrp="1" noRot="1" noChangeAspect="1" noChangeArrowheads="1" noTextEdit="1"/>
          </p:cNvSpPr>
          <p:nvPr>
            <p:ph type="sldImg"/>
          </p:nvPr>
        </p:nvSpPr>
        <p:spPr>
          <a:xfrm>
            <a:off x="1258888" y="720725"/>
            <a:ext cx="47974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294255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dirty="0" smtClean="0"/>
              <a:t>Many slides adapted from Richard Lathrop, USC/ISI,  CS 271</a:t>
            </a:r>
            <a:endParaRPr lang="en-US" sz="1200"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38</a:t>
            </a:fld>
            <a:endParaRPr lang="en-US"/>
          </a:p>
        </p:txBody>
      </p:sp>
    </p:spTree>
    <p:extLst>
      <p:ext uri="{BB962C8B-B14F-4D97-AF65-F5344CB8AC3E}">
        <p14:creationId xmlns:p14="http://schemas.microsoft.com/office/powerpoint/2010/main" val="1275776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39</a:t>
            </a:fld>
            <a:endParaRPr lang="en-US"/>
          </a:p>
        </p:txBody>
      </p:sp>
    </p:spTree>
    <p:extLst>
      <p:ext uri="{BB962C8B-B14F-4D97-AF65-F5344CB8AC3E}">
        <p14:creationId xmlns:p14="http://schemas.microsoft.com/office/powerpoint/2010/main" val="2187182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257300" y="720725"/>
            <a:ext cx="4800600" cy="3600450"/>
          </a:xfrm>
          <a:ln/>
        </p:spPr>
      </p:sp>
      <p:sp>
        <p:nvSpPr>
          <p:cNvPr id="60419" name="Notes Placeholder 2"/>
          <p:cNvSpPr>
            <a:spLocks noGrp="1"/>
          </p:cNvSpPr>
          <p:nvPr>
            <p:ph type="body" idx="1"/>
          </p:nvPr>
        </p:nvSpPr>
        <p:spPr>
          <a:noFill/>
          <a:ln/>
        </p:spPr>
        <p:txBody>
          <a:bodyPr/>
          <a:lstStyle/>
          <a:p>
            <a:r>
              <a:rPr lang="en-US" dirty="0" smtClean="0">
                <a:latin typeface="Arial" charset="0"/>
              </a:rPr>
              <a:t>Slide from</a:t>
            </a:r>
            <a:r>
              <a:rPr lang="en-US" baseline="0" dirty="0" smtClean="0">
                <a:latin typeface="Arial" charset="0"/>
              </a:rPr>
              <a:t> Dan </a:t>
            </a:r>
            <a:r>
              <a:rPr lang="en-US" baseline="0" dirty="0" err="1" smtClean="0">
                <a:latin typeface="Arial" charset="0"/>
              </a:rPr>
              <a:t>Klien</a:t>
            </a:r>
            <a:endParaRPr lang="en-US" dirty="0" smtClean="0">
              <a:latin typeface="Arial" charset="0"/>
            </a:endParaRPr>
          </a:p>
          <a:p>
            <a:r>
              <a:rPr lang="en-US" dirty="0" smtClean="0">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41</a:t>
            </a:fld>
            <a:endParaRPr lang="en-US" smtClean="0">
              <a:latin typeface="Arial" charset="0"/>
            </a:endParaRPr>
          </a:p>
        </p:txBody>
      </p:sp>
    </p:spTree>
    <p:extLst>
      <p:ext uri="{BB962C8B-B14F-4D97-AF65-F5344CB8AC3E}">
        <p14:creationId xmlns:p14="http://schemas.microsoft.com/office/powerpoint/2010/main" val="174426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257300" y="720725"/>
            <a:ext cx="4800600" cy="3600450"/>
          </a:xfrm>
          <a:ln/>
        </p:spPr>
      </p:sp>
      <p:sp>
        <p:nvSpPr>
          <p:cNvPr id="69635" name="Notes Placeholder 2"/>
          <p:cNvSpPr>
            <a:spLocks noGrp="1"/>
          </p:cNvSpPr>
          <p:nvPr>
            <p:ph type="body" idx="1"/>
          </p:nvPr>
        </p:nvSpPr>
        <p:spPr>
          <a:noFill/>
          <a:ln/>
        </p:spPr>
        <p:txBody>
          <a:bodyPr/>
          <a:lstStyle/>
          <a:p>
            <a:endParaRPr lang="en-US" smtClean="0">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42</a:t>
            </a:fld>
            <a:endParaRPr lang="en-US" smtClean="0">
              <a:latin typeface="Arial" charset="0"/>
            </a:endParaRPr>
          </a:p>
        </p:txBody>
      </p:sp>
    </p:spTree>
    <p:extLst>
      <p:ext uri="{BB962C8B-B14F-4D97-AF65-F5344CB8AC3E}">
        <p14:creationId xmlns:p14="http://schemas.microsoft.com/office/powerpoint/2010/main" val="2039310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C3EEFD1-9270-4451-88EC-79C56B885781}" type="slidenum">
              <a:rPr lang="en-US" smtClean="0"/>
              <a:pPr/>
              <a:t>49</a:t>
            </a:fld>
            <a:endParaRPr lang="en-US"/>
          </a:p>
        </p:txBody>
      </p:sp>
      <p:sp>
        <p:nvSpPr>
          <p:cNvPr id="50179" name="Rectangle 2"/>
          <p:cNvSpPr>
            <a:spLocks noGrp="1" noRot="1" noChangeAspect="1" noChangeArrowheads="1" noTextEdit="1"/>
          </p:cNvSpPr>
          <p:nvPr>
            <p:ph type="sldImg"/>
          </p:nvPr>
        </p:nvSpPr>
        <p:spPr>
          <a:xfrm>
            <a:off x="1254125" y="719138"/>
            <a:ext cx="4794250" cy="3595687"/>
          </a:xfrm>
          <a:ln/>
        </p:spPr>
      </p:sp>
      <p:sp>
        <p:nvSpPr>
          <p:cNvPr id="50180"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1528080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50</a:t>
            </a:fld>
            <a:endParaRPr lang="en-US"/>
          </a:p>
        </p:txBody>
      </p:sp>
    </p:spTree>
    <p:extLst>
      <p:ext uri="{BB962C8B-B14F-4D97-AF65-F5344CB8AC3E}">
        <p14:creationId xmlns:p14="http://schemas.microsoft.com/office/powerpoint/2010/main" val="608540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Y axis shows </a:t>
            </a:r>
            <a:r>
              <a:rPr lang="en-US" sz="1200" b="0"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scores.</a:t>
            </a:r>
            <a:r>
              <a:rPr lang="en-US" sz="1200" b="0" i="0" u="none" strike="noStrike" kern="1200" baseline="0" dirty="0" smtClean="0">
                <a:solidFill>
                  <a:schemeClr val="tx1"/>
                </a:solidFill>
                <a:effectLst/>
                <a:latin typeface="Times New Roman" pitchFamily="-107" charset="0"/>
                <a:ea typeface="ＭＳ Ｐゴシック" charset="-128"/>
                <a:cs typeface="ＭＳ Ｐゴシック" charset="-128"/>
              </a:rPr>
              <a:t>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a:t>
            </a:r>
            <a:r>
              <a:rPr lang="en-US" sz="1200" b="1" i="0" u="none" strike="noStrike" kern="1200" dirty="0" err="1" smtClean="0">
                <a:solidFill>
                  <a:schemeClr val="tx1"/>
                </a:solidFill>
                <a:effectLst/>
                <a:latin typeface="Times New Roman" pitchFamily="-107" charset="0"/>
                <a:ea typeface="ＭＳ Ｐゴシック" charset="-128"/>
                <a:cs typeface="ＭＳ Ｐゴシック" charset="-128"/>
              </a:rPr>
              <a:t>Elo</a:t>
            </a:r>
            <a:r>
              <a:rPr lang="en-US" sz="1200" b="0" i="0" u="none" strike="noStrike" kern="1200" baseline="30000" dirty="0" smtClean="0">
                <a:solidFill>
                  <a:schemeClr val="tx1"/>
                </a:solidFill>
                <a:effectLst/>
                <a:latin typeface="Times New Roman" pitchFamily="-107" charset="0"/>
                <a:ea typeface="ＭＳ Ｐゴシック" charset="-128"/>
                <a:cs typeface="ＭＳ Ｐゴシック" charset="-128"/>
                <a:hlinkClick r:id="rId3"/>
              </a:rPr>
              <a:t>[a]</a:t>
            </a:r>
            <a:r>
              <a:rPr lang="en-US" sz="1200" b="1" i="0" u="none" strike="noStrike" kern="1200" dirty="0" smtClean="0">
                <a:solidFill>
                  <a:schemeClr val="tx1"/>
                </a:solidFill>
                <a:effectLst/>
                <a:latin typeface="Times New Roman" pitchFamily="-107" charset="0"/>
                <a:ea typeface="ＭＳ Ｐゴシック" charset="-128"/>
                <a:cs typeface="ＭＳ Ｐゴシック" charset="-128"/>
              </a:rPr>
              <a:t> rating system</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is a method for calculating the relative skill levels of players games like </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hlinkClick r:id="rId4" tooltip="Chess"/>
              </a:rPr>
              <a:t>chess</a:t>
            </a:r>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 </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5</a:t>
            </a:fld>
            <a:endParaRPr lang="en-US"/>
          </a:p>
        </p:txBody>
      </p:sp>
    </p:spTree>
    <p:extLst>
      <p:ext uri="{BB962C8B-B14F-4D97-AF65-F5344CB8AC3E}">
        <p14:creationId xmlns:p14="http://schemas.microsoft.com/office/powerpoint/2010/main" val="835291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739DB4-C56E-4F5F-8560-B2E870F32FC2}" type="slidenum">
              <a:rPr lang="en-US" altLang="en-US" sz="2400"/>
              <a:pPr eaLnBrk="1" hangingPunct="1">
                <a:spcBef>
                  <a:spcPct val="0"/>
                </a:spcBef>
              </a:pPr>
              <a:t>54</a:t>
            </a:fld>
            <a:endParaRPr lang="en-US" altLang="en-US" sz="24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20960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cap="flat"/>
        </p:spPr>
      </p:sp>
      <p:sp>
        <p:nvSpPr>
          <p:cNvPr id="1126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04545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BC763A8-E291-4567-958F-043AB305143C}" type="slidenum">
              <a:rPr lang="en-US" altLang="en-US" sz="2400"/>
              <a:pPr eaLnBrk="1" hangingPunct="1">
                <a:spcBef>
                  <a:spcPct val="0"/>
                </a:spcBef>
              </a:pPr>
              <a:t>56</a:t>
            </a:fld>
            <a:endParaRPr lang="en-US" altLang="en-US" sz="24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82333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26EECBF-BCF5-4B15-98C1-6FD0585124AD}" type="slidenum">
              <a:rPr lang="en-US" altLang="en-US" sz="2400"/>
              <a:pPr eaLnBrk="1" hangingPunct="1">
                <a:spcBef>
                  <a:spcPct val="0"/>
                </a:spcBef>
              </a:pPr>
              <a:t>57</a:t>
            </a:fld>
            <a:endParaRPr lang="en-US" altLang="en-US" sz="24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57955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E87B7BE1-0381-494B-8CA4-37556A4F8B18}" type="slidenum">
              <a:rPr lang="en-US" altLang="en-US" sz="2400"/>
              <a:pPr eaLnBrk="1" hangingPunct="1">
                <a:spcBef>
                  <a:spcPct val="0"/>
                </a:spcBef>
              </a:pPr>
              <a:t>58</a:t>
            </a:fld>
            <a:endParaRPr lang="en-US" altLang="en-US" sz="24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13588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0925C64-7E55-4CCC-8D43-08151491EDC9}" type="slidenum">
              <a:rPr lang="en-US" altLang="en-US" sz="2400"/>
              <a:pPr eaLnBrk="1" hangingPunct="1">
                <a:spcBef>
                  <a:spcPct val="0"/>
                </a:spcBef>
              </a:pPr>
              <a:t>59</a:t>
            </a:fld>
            <a:endParaRPr lang="en-US" altLang="en-US" sz="24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958605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51D0BE98-31BC-43AC-B647-4EEFED6F161F}" type="slidenum">
              <a:rPr lang="en-US" altLang="en-US" sz="2400"/>
              <a:pPr eaLnBrk="1" hangingPunct="1">
                <a:spcBef>
                  <a:spcPct val="0"/>
                </a:spcBef>
              </a:pPr>
              <a:t>60</a:t>
            </a:fld>
            <a:endParaRPr lang="en-US" altLang="en-US" sz="24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782389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61551D7-4D2E-49A1-BE43-0D572FC1AF6F}" type="slidenum">
              <a:rPr lang="en-US" altLang="en-US" sz="2400"/>
              <a:pPr eaLnBrk="1" hangingPunct="1">
                <a:spcBef>
                  <a:spcPct val="0"/>
                </a:spcBef>
              </a:pPr>
              <a:t>61</a:t>
            </a:fld>
            <a:endParaRPr lang="en-US" altLang="en-US" sz="24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309650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4D741630-3970-447F-BD3A-0B4CCB7827C4}" type="slidenum">
              <a:rPr lang="en-US" altLang="en-US" sz="2400"/>
              <a:pPr eaLnBrk="1" hangingPunct="1">
                <a:spcBef>
                  <a:spcPct val="0"/>
                </a:spcBef>
              </a:pPr>
              <a:t>62</a:t>
            </a:fld>
            <a:endParaRPr lang="en-US" altLang="en-US" sz="24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6392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4D837F1-6869-46BF-A742-58365FEF0CC0}" type="slidenum">
              <a:rPr lang="en-US" altLang="en-US" sz="2400"/>
              <a:pPr eaLnBrk="1" hangingPunct="1">
                <a:spcBef>
                  <a:spcPct val="0"/>
                </a:spcBef>
              </a:pPr>
              <a:t>63</a:t>
            </a:fld>
            <a:endParaRPr lang="en-US" altLang="en-US" sz="24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53638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The board of Go is 19×19=361 intersections while Chess has 8×8=64 squares. The possible number of first moves in chess is 20 white × 20 black = 400 moves. In Go, it is 361×360=129960. Due to symmetry though, it is reduced to 32490, but it is still way more than chess. The opening of chess is fixed by custom and strong first moves are fixed at around 64 moves. The board of Go begins empty and the players put their stones anywhere that they wish to uniquely structure the board in every game. Strong starting first moves are fixed at 992.</a:t>
            </a:r>
          </a:p>
          <a:p>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possible board configuration is 10¹²º in chess which is astronomical but Go has around 10¹⁷⁴. It may not seem a lot more than chess's 10¹²º but it is actually </a:t>
            </a:r>
            <a:r>
              <a:rPr lang="en-US" sz="1200" b="1" kern="1200" dirty="0" smtClean="0">
                <a:solidFill>
                  <a:schemeClr val="tx1"/>
                </a:solidFill>
                <a:effectLst/>
                <a:latin typeface="Times New Roman" pitchFamily="-107" charset="0"/>
                <a:ea typeface="ＭＳ Ｐゴシック" charset="-128"/>
                <a:cs typeface="ＭＳ Ｐゴシック" charset="-128"/>
              </a:rPr>
              <a:t>1 million trillion trillion trillion trillion more configurations than chess!</a:t>
            </a:r>
            <a:r>
              <a:rPr lang="en-US" sz="1200" kern="1200" dirty="0" smtClean="0">
                <a:solidFill>
                  <a:schemeClr val="tx1"/>
                </a:solidFill>
                <a:effectLst/>
                <a:latin typeface="Times New Roman" pitchFamily="-107" charset="0"/>
                <a:ea typeface="ＭＳ Ｐゴシック" charset="-128"/>
                <a:cs typeface="ＭＳ Ｐゴシック" charset="-128"/>
              </a:rPr>
              <a:t> That is a lot more.</a:t>
            </a:r>
          </a:p>
          <a:p>
            <a:pPr rtl="0"/>
            <a:r>
              <a:rPr lang="en-US" sz="1200" kern="1200" dirty="0" smtClean="0">
                <a:solidFill>
                  <a:schemeClr val="tx1"/>
                </a:solidFill>
                <a:effectLst/>
                <a:latin typeface="Times New Roman" pitchFamily="-107" charset="0"/>
                <a:ea typeface="ＭＳ Ｐゴシック" charset="-128"/>
                <a:cs typeface="ＭＳ Ｐゴシック" charset="-128"/>
              </a:rPr>
              <a:t>The estimated number of atoms in the universe</a:t>
            </a:r>
            <a:r>
              <a:rPr lang="en-US" sz="1200" kern="1200" baseline="0" dirty="0" smtClean="0">
                <a:solidFill>
                  <a:schemeClr val="tx1"/>
                </a:solidFill>
                <a:effectLst/>
                <a:latin typeface="Times New Roman" pitchFamily="-107" charset="0"/>
                <a:ea typeface="ＭＳ Ｐゴシック" charset="-128"/>
                <a:cs typeface="ＭＳ Ｐゴシック" charset="-128"/>
              </a:rPr>
              <a:t> is about 10^80.</a:t>
            </a:r>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endParaRPr lang="en-US" sz="1200" kern="1200" dirty="0" smtClean="0">
              <a:solidFill>
                <a:schemeClr val="tx1"/>
              </a:solidFill>
              <a:effectLst/>
              <a:latin typeface="Times New Roman" pitchFamily="-107" charset="0"/>
              <a:ea typeface="ＭＳ Ｐゴシック" charset="-128"/>
              <a:cs typeface="ＭＳ Ｐゴシック" charset="-128"/>
            </a:endParaRPr>
          </a:p>
          <a:p>
            <a:pPr rtl="0"/>
            <a:r>
              <a:rPr lang="en-US" sz="1200" b="1" kern="1200" dirty="0" smtClean="0">
                <a:solidFill>
                  <a:schemeClr val="tx1"/>
                </a:solidFill>
                <a:effectLst/>
                <a:latin typeface="Times New Roman" pitchFamily="-107" charset="0"/>
                <a:ea typeface="ＭＳ Ｐゴシック" charset="-128"/>
                <a:cs typeface="ＭＳ Ｐゴシック" charset="-128"/>
              </a:rPr>
              <a:t>Chess is more like </a:t>
            </a:r>
            <a:r>
              <a:rPr lang="en-US" sz="1200" b="1" kern="1200" dirty="0" err="1" smtClean="0">
                <a:solidFill>
                  <a:schemeClr val="tx1"/>
                </a:solidFill>
                <a:effectLst/>
                <a:latin typeface="Times New Roman" pitchFamily="-107" charset="0"/>
                <a:ea typeface="ＭＳ Ｐゴシック" charset="-128"/>
                <a:cs typeface="ＭＳ Ｐゴシック" charset="-128"/>
              </a:rPr>
              <a:t>emphasising</a:t>
            </a:r>
            <a:r>
              <a:rPr lang="en-US" sz="1200" b="1" kern="1200" dirty="0" smtClean="0">
                <a:solidFill>
                  <a:schemeClr val="tx1"/>
                </a:solidFill>
                <a:effectLst/>
                <a:latin typeface="Times New Roman" pitchFamily="-107" charset="0"/>
                <a:ea typeface="ＭＳ Ｐゴシック" charset="-128"/>
                <a:cs typeface="ＭＳ Ｐゴシック" charset="-128"/>
              </a:rPr>
              <a:t> in short-term profits while Go is more like long-term planning. Chess is more like a single battle while Go is like a multi-front war.</a:t>
            </a:r>
            <a:endParaRPr lang="en-US" sz="1200" kern="1200" dirty="0" smtClean="0">
              <a:solidFill>
                <a:schemeClr val="tx1"/>
              </a:solidFill>
              <a:effectLst/>
              <a:latin typeface="Times New Roman" pitchFamily="-107" charset="0"/>
              <a:ea typeface="ＭＳ Ｐゴシック" charset="-128"/>
              <a:cs typeface="ＭＳ Ｐゴシック" charset="-128"/>
            </a:endParaRPr>
          </a:p>
          <a:p>
            <a:r>
              <a:rPr lang="en-US" dirty="0" smtClean="0"/>
              <a:t/>
            </a:r>
            <a:br>
              <a:rPr lang="en-US" dirty="0" smtClean="0"/>
            </a:br>
            <a:r>
              <a:rPr lang="en-US" dirty="0" smtClean="0"/>
              <a:t>https://</a:t>
            </a:r>
            <a:r>
              <a:rPr lang="en-US" dirty="0" err="1" smtClean="0"/>
              <a:t>www.quora.com</a:t>
            </a:r>
            <a:r>
              <a:rPr lang="en-US" dirty="0" smtClean="0"/>
              <a:t>/How-does-the-complexity-of-Go-compare-with-Chess</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6</a:t>
            </a:fld>
            <a:endParaRPr lang="en-US"/>
          </a:p>
        </p:txBody>
      </p:sp>
    </p:spTree>
    <p:extLst>
      <p:ext uri="{BB962C8B-B14F-4D97-AF65-F5344CB8AC3E}">
        <p14:creationId xmlns:p14="http://schemas.microsoft.com/office/powerpoint/2010/main" val="11337233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C61F354A-076C-4598-B819-7E88621B1F98}" type="slidenum">
              <a:rPr lang="en-US" altLang="en-US" sz="2400"/>
              <a:pPr eaLnBrk="1" hangingPunct="1">
                <a:spcBef>
                  <a:spcPct val="0"/>
                </a:spcBef>
              </a:pPr>
              <a:t>64</a:t>
            </a:fld>
            <a:endParaRPr lang="en-US" altLang="en-US" sz="24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849322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BA2B109A-3827-46F4-AC63-EB5BD59B2F74}" type="slidenum">
              <a:rPr lang="en-US" altLang="en-US" sz="2400"/>
              <a:pPr eaLnBrk="1" hangingPunct="1">
                <a:spcBef>
                  <a:spcPct val="0"/>
                </a:spcBef>
              </a:pPr>
              <a:t>65</a:t>
            </a:fld>
            <a:endParaRPr lang="en-US" altLang="en-US" sz="24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139244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7DD54B67-D456-422F-93F6-342543302A9C}" type="slidenum">
              <a:rPr lang="en-US" altLang="en-US" sz="2400"/>
              <a:pPr eaLnBrk="1" hangingPunct="1">
                <a:spcBef>
                  <a:spcPct val="0"/>
                </a:spcBef>
              </a:pPr>
              <a:t>66</a:t>
            </a:fld>
            <a:endParaRPr lang="en-US" altLang="en-US" sz="24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1499768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6738B590-B700-4EF8-92BF-61B7BF385B5D}" type="slidenum">
              <a:rPr lang="en-US" altLang="en-US" sz="2400"/>
              <a:pPr eaLnBrk="1" hangingPunct="1">
                <a:spcBef>
                  <a:spcPct val="0"/>
                </a:spcBef>
              </a:pPr>
              <a:t>67</a:t>
            </a:fld>
            <a:endParaRPr lang="en-US" altLang="en-US" sz="24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2099109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9C035C50-144E-4C4D-8325-9C8406311948}" type="slidenum">
              <a:rPr lang="en-US" altLang="en-US" sz="2400"/>
              <a:pPr eaLnBrk="1" hangingPunct="1">
                <a:spcBef>
                  <a:spcPct val="0"/>
                </a:spcBef>
              </a:pPr>
              <a:t>68</a:t>
            </a:fld>
            <a:endParaRPr lang="en-US" altLang="en-US" sz="24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2764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A158E384-C1AF-4BEB-AEB0-C615943611D2}" type="slidenum">
              <a:rPr lang="en-US" altLang="en-US" sz="2400"/>
              <a:pPr eaLnBrk="1" hangingPunct="1">
                <a:spcBef>
                  <a:spcPct val="0"/>
                </a:spcBef>
              </a:pPr>
              <a:t>69</a:t>
            </a:fld>
            <a:endParaRPr lang="en-US" altLang="en-US" sz="24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9430734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4294967295"/>
          </p:nvPr>
        </p:nvSpPr>
        <p:spPr bwMode="auto">
          <a:xfrm>
            <a:off x="4136182" y="9108125"/>
            <a:ext cx="3164734" cy="4787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06" tIns="48254" rIns="96506" bIns="48254"/>
          <a:lstStyle>
            <a:lvl1pPr eaLnBrk="0" hangingPunct="0">
              <a:spcBef>
                <a:spcPct val="30000"/>
              </a:spcBef>
              <a:defRPr sz="1200">
                <a:solidFill>
                  <a:schemeClr val="tx1"/>
                </a:solidFill>
                <a:latin typeface="Times New Roman" pitchFamily="18" charset="0"/>
              </a:defRPr>
            </a:lvl1pPr>
            <a:lvl2pPr marL="741761" indent="-285293" eaLnBrk="0" hangingPunct="0">
              <a:spcBef>
                <a:spcPct val="30000"/>
              </a:spcBef>
              <a:defRPr sz="1200">
                <a:solidFill>
                  <a:schemeClr val="tx1"/>
                </a:solidFill>
                <a:latin typeface="Times New Roman" pitchFamily="18" charset="0"/>
              </a:defRPr>
            </a:lvl2pPr>
            <a:lvl3pPr marL="1141171" indent="-228234" eaLnBrk="0" hangingPunct="0">
              <a:spcBef>
                <a:spcPct val="30000"/>
              </a:spcBef>
              <a:defRPr sz="1200">
                <a:solidFill>
                  <a:schemeClr val="tx1"/>
                </a:solidFill>
                <a:latin typeface="Times New Roman" pitchFamily="18" charset="0"/>
              </a:defRPr>
            </a:lvl3pPr>
            <a:lvl4pPr marL="1597640" indent="-228234" eaLnBrk="0" hangingPunct="0">
              <a:spcBef>
                <a:spcPct val="30000"/>
              </a:spcBef>
              <a:defRPr sz="1200">
                <a:solidFill>
                  <a:schemeClr val="tx1"/>
                </a:solidFill>
                <a:latin typeface="Times New Roman" pitchFamily="18" charset="0"/>
              </a:defRPr>
            </a:lvl4pPr>
            <a:lvl5pPr marL="2054108" indent="-228234" eaLnBrk="0" hangingPunct="0">
              <a:spcBef>
                <a:spcPct val="30000"/>
              </a:spcBef>
              <a:defRPr sz="1200">
                <a:solidFill>
                  <a:schemeClr val="tx1"/>
                </a:solidFill>
                <a:latin typeface="Times New Roman" pitchFamily="18" charset="0"/>
              </a:defRPr>
            </a:lvl5pPr>
            <a:lvl6pPr marL="2510577" indent="-228234" eaLnBrk="0" fontAlgn="base" hangingPunct="0">
              <a:spcBef>
                <a:spcPct val="30000"/>
              </a:spcBef>
              <a:spcAft>
                <a:spcPct val="0"/>
              </a:spcAft>
              <a:defRPr sz="1200">
                <a:solidFill>
                  <a:schemeClr val="tx1"/>
                </a:solidFill>
                <a:latin typeface="Times New Roman" pitchFamily="18" charset="0"/>
              </a:defRPr>
            </a:lvl6pPr>
            <a:lvl7pPr marL="2967045" indent="-228234" eaLnBrk="0" fontAlgn="base" hangingPunct="0">
              <a:spcBef>
                <a:spcPct val="30000"/>
              </a:spcBef>
              <a:spcAft>
                <a:spcPct val="0"/>
              </a:spcAft>
              <a:defRPr sz="1200">
                <a:solidFill>
                  <a:schemeClr val="tx1"/>
                </a:solidFill>
                <a:latin typeface="Times New Roman" pitchFamily="18" charset="0"/>
              </a:defRPr>
            </a:lvl7pPr>
            <a:lvl8pPr marL="3423514" indent="-228234" eaLnBrk="0" fontAlgn="base" hangingPunct="0">
              <a:spcBef>
                <a:spcPct val="30000"/>
              </a:spcBef>
              <a:spcAft>
                <a:spcPct val="0"/>
              </a:spcAft>
              <a:defRPr sz="1200">
                <a:solidFill>
                  <a:schemeClr val="tx1"/>
                </a:solidFill>
                <a:latin typeface="Times New Roman" pitchFamily="18" charset="0"/>
              </a:defRPr>
            </a:lvl8pPr>
            <a:lvl9pPr marL="3879982" indent="-228234"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14262746-6984-4FBB-B074-93EE6D20AC59}" type="slidenum">
              <a:rPr lang="en-US" altLang="en-US" sz="2400"/>
              <a:pPr eaLnBrk="1" hangingPunct="1">
                <a:spcBef>
                  <a:spcPct val="0"/>
                </a:spcBef>
              </a:pPr>
              <a:t>70</a:t>
            </a:fld>
            <a:endParaRPr lang="en-US" altLang="en-US" sz="24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Tree>
    <p:extLst>
      <p:ext uri="{BB962C8B-B14F-4D97-AF65-F5344CB8AC3E}">
        <p14:creationId xmlns:p14="http://schemas.microsoft.com/office/powerpoint/2010/main" val="896185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82BC9DE4-DB3B-4D86-AF16-5A0E6427DA3F}" type="slidenum">
              <a:rPr lang="en-US" smtClean="0"/>
              <a:pPr/>
              <a:t>71</a:t>
            </a:fld>
            <a:endParaRPr lang="en-US"/>
          </a:p>
        </p:txBody>
      </p:sp>
      <p:sp>
        <p:nvSpPr>
          <p:cNvPr id="52227" name="Rectangle 2"/>
          <p:cNvSpPr>
            <a:spLocks noGrp="1" noRot="1" noChangeAspect="1" noChangeArrowheads="1" noTextEdit="1"/>
          </p:cNvSpPr>
          <p:nvPr>
            <p:ph type="sldImg"/>
          </p:nvPr>
        </p:nvSpPr>
        <p:spPr>
          <a:xfrm>
            <a:off x="1254125" y="719138"/>
            <a:ext cx="4794250" cy="3595687"/>
          </a:xfrm>
          <a:ln/>
        </p:spPr>
      </p:sp>
      <p:sp>
        <p:nvSpPr>
          <p:cNvPr id="5222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7771712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07" charset="0"/>
                <a:ea typeface="ＭＳ Ｐゴシック" charset="-128"/>
                <a:cs typeface="ＭＳ Ｐゴシック" charset="-128"/>
              </a:rPr>
              <a:t>Best case: </a:t>
            </a:r>
            <a:endParaRPr lang="en-US" dirty="0" smtClean="0"/>
          </a:p>
          <a:p>
            <a:r>
              <a:rPr lang="en-US" sz="1200" kern="1200" dirty="0" smtClean="0">
                <a:solidFill>
                  <a:schemeClr val="tx1"/>
                </a:solidFill>
                <a:effectLst/>
                <a:latin typeface="Wingdings" charset="2"/>
                <a:ea typeface="ＭＳ Ｐゴシック" charset="-128"/>
                <a:cs typeface="ＭＳ Ｐゴシック" charset="-128"/>
              </a:rPr>
              <a:t>*</a:t>
            </a:r>
            <a:r>
              <a:rPr lang="en-US" sz="1200" kern="1200" baseline="0" dirty="0" smtClean="0">
                <a:solidFill>
                  <a:schemeClr val="tx1"/>
                </a:solidFill>
                <a:effectLst/>
                <a:latin typeface="Wingdings" charset="2"/>
                <a:ea typeface="ＭＳ Ｐゴシック" charset="-128"/>
                <a:cs typeface="ＭＳ Ｐゴシック" charset="-128"/>
              </a:rPr>
              <a:t> </a:t>
            </a:r>
            <a:r>
              <a:rPr lang="en-US" sz="1200" kern="1200" dirty="0" smtClean="0">
                <a:solidFill>
                  <a:schemeClr val="tx1"/>
                </a:solidFill>
                <a:effectLst/>
                <a:latin typeface="Times New Roman" pitchFamily="-107" charset="0"/>
                <a:ea typeface="ＭＳ Ｐゴシック" charset="-128"/>
                <a:cs typeface="ＭＳ Ｐゴシック" charset="-128"/>
              </a:rPr>
              <a:t>children of Max nodes are searched in greatest-value-first order, </a:t>
            </a:r>
            <a:endParaRPr lang="en-US" dirty="0" smtClean="0">
              <a:effectLst/>
            </a:endParaRPr>
          </a:p>
          <a:p>
            <a:r>
              <a:rPr lang="en-US" sz="1200" kern="1200" dirty="0" smtClean="0">
                <a:solidFill>
                  <a:schemeClr val="tx1"/>
                </a:solidFill>
                <a:effectLst/>
                <a:latin typeface="Times New Roman" pitchFamily="-107" charset="0"/>
                <a:ea typeface="ＭＳ Ｐゴシック" charset="-128"/>
                <a:cs typeface="ＭＳ Ｐゴシック" charset="-128"/>
              </a:rPr>
              <a:t>children of Min nodes are searched in least-value-first order </a:t>
            </a:r>
            <a:endParaRPr lang="en-US" dirty="0" smtClean="0">
              <a:effectLst/>
            </a:endParaRPr>
          </a:p>
          <a:p>
            <a:r>
              <a:rPr lang="en-US" sz="1200" kern="1200" dirty="0" smtClean="0">
                <a:solidFill>
                  <a:schemeClr val="tx1"/>
                </a:solidFill>
                <a:effectLst/>
                <a:latin typeface="Wingdings" charset="2"/>
                <a:ea typeface="ＭＳ Ｐゴシック" charset="-128"/>
                <a:cs typeface="ＭＳ Ｐゴシック" charset="-128"/>
              </a:rPr>
              <a:t>*  </a:t>
            </a:r>
            <a:r>
              <a:rPr lang="en-US" sz="1200" kern="1200" dirty="0" smtClean="0">
                <a:solidFill>
                  <a:schemeClr val="tx1"/>
                </a:solidFill>
                <a:effectLst/>
                <a:latin typeface="Times New Roman" pitchFamily="-107" charset="0"/>
                <a:ea typeface="ＭＳ Ｐゴシック" charset="-128"/>
                <a:cs typeface="ＭＳ Ｐゴシック" charset="-128"/>
              </a:rPr>
              <a:t>Alpha-Beta’s time complexity is O(</a:t>
            </a:r>
            <a:r>
              <a:rPr lang="en-US" sz="1200" kern="1200" dirty="0" err="1" smtClean="0">
                <a:solidFill>
                  <a:schemeClr val="tx1"/>
                </a:solidFill>
                <a:effectLst/>
                <a:latin typeface="Times New Roman" pitchFamily="-107" charset="0"/>
                <a:ea typeface="ＭＳ Ｐゴシック" charset="-128"/>
                <a:cs typeface="ＭＳ Ｐゴシック" charset="-128"/>
              </a:rPr>
              <a:t>b^d</a:t>
            </a:r>
            <a:r>
              <a:rPr lang="en-US" sz="1200" kern="1200" dirty="0" smtClean="0">
                <a:solidFill>
                  <a:schemeClr val="tx1"/>
                </a:solidFill>
                <a:effectLst/>
                <a:latin typeface="Times New Roman" pitchFamily="-107" charset="0"/>
                <a:ea typeface="ＭＳ Ｐゴシック" charset="-128"/>
                <a:cs typeface="ＭＳ Ｐゴシック" charset="-128"/>
              </a:rPr>
              <a:t>/2) ⇒ doubles the solvable depth </a:t>
            </a:r>
            <a:endParaRPr lang="en-US" dirty="0" smtClean="0">
              <a:effectLst/>
            </a:endParaRPr>
          </a:p>
          <a:p>
            <a:endParaRPr lang="en-US" sz="1200" b="0" i="0" u="none" strike="noStrike" kern="1200" dirty="0" smtClean="0">
              <a:solidFill>
                <a:schemeClr val="tx1"/>
              </a:solidFill>
              <a:effectLst/>
              <a:latin typeface="Times New Roman" pitchFamily="-107" charset="0"/>
              <a:ea typeface="ＭＳ Ｐゴシック" charset="-128"/>
              <a:cs typeface="ＭＳ Ｐゴシック" charset="-128"/>
            </a:endParaRPr>
          </a:p>
          <a:p>
            <a:r>
              <a:rPr lang="en-US" sz="1200" b="0" i="0" u="none" strike="noStrike" kern="1200" dirty="0" smtClean="0">
                <a:solidFill>
                  <a:schemeClr val="tx1"/>
                </a:solidFill>
                <a:effectLst/>
                <a:latin typeface="Times New Roman" pitchFamily="-107" charset="0"/>
                <a:ea typeface="ＭＳ Ｐゴシック" charset="-128"/>
                <a:cs typeface="ＭＳ Ｐゴシック" charset="-128"/>
              </a:rPr>
              <a:t>In the worst case, where there is no node to be pruned, the full tree will be examined (or the complete tree up to the cutoff at a depth d). Alpha beta pruning saves, but how much? Notice that in the best case, each node will examine 2b-1 grandchildren to decide on its value. In the worst case, the node would examine b^2 grandchildren. This essentially means that the overall algorithm examined O( b^(d/2) ) nodes, the same as a worst-case algorithm whose cutoff is half of d. In practice this is significant.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72</a:t>
            </a:fld>
            <a:endParaRPr lang="en-US"/>
          </a:p>
        </p:txBody>
      </p:sp>
    </p:spTree>
    <p:extLst>
      <p:ext uri="{BB962C8B-B14F-4D97-AF65-F5344CB8AC3E}">
        <p14:creationId xmlns:p14="http://schemas.microsoft.com/office/powerpoint/2010/main" val="1097125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75</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990600" y="768350"/>
            <a:ext cx="5118100"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2798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A9F5882-35EF-42FE-B705-597D992B33F3}" type="slidenum">
              <a:rPr lang="en-US" smtClean="0"/>
              <a:pPr/>
              <a:t>7</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5636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=-CbyAk3Sn9I</a:t>
            </a:r>
            <a:endParaRPr lang="en-US" dirty="0"/>
          </a:p>
        </p:txBody>
      </p:sp>
      <p:sp>
        <p:nvSpPr>
          <p:cNvPr id="4" name="Slide Number Placeholder 3"/>
          <p:cNvSpPr>
            <a:spLocks noGrp="1"/>
          </p:cNvSpPr>
          <p:nvPr>
            <p:ph type="sldNum" sz="quarter" idx="10"/>
          </p:nvPr>
        </p:nvSpPr>
        <p:spPr/>
        <p:txBody>
          <a:bodyPr/>
          <a:lstStyle/>
          <a:p>
            <a:pPr>
              <a:defRPr/>
            </a:pPr>
            <a:fld id="{E2AE71C5-6C7D-41AA-B8EB-41F65248876E}" type="slidenum">
              <a:rPr lang="en-US" smtClean="0"/>
              <a:pPr>
                <a:defRPr/>
              </a:pPr>
              <a:t>10</a:t>
            </a:fld>
            <a:endParaRPr lang="en-US"/>
          </a:p>
        </p:txBody>
      </p:sp>
    </p:spTree>
    <p:extLst>
      <p:ext uri="{BB962C8B-B14F-4D97-AF65-F5344CB8AC3E}">
        <p14:creationId xmlns:p14="http://schemas.microsoft.com/office/powerpoint/2010/main" val="1303453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2DFF7836-52EF-4AD5-B83C-5724F65ECF12}" type="slidenum">
              <a:rPr lang="en-US"/>
              <a:pPr/>
              <a:t>11</a:t>
            </a:fld>
            <a:endParaRPr lang="en-US"/>
          </a:p>
        </p:txBody>
      </p:sp>
      <p:sp>
        <p:nvSpPr>
          <p:cNvPr id="67587" name="Rectangle 2"/>
          <p:cNvSpPr>
            <a:spLocks noGrp="1" noRot="1" noChangeAspect="1" noChangeArrowheads="1" noTextEdit="1"/>
          </p:cNvSpPr>
          <p:nvPr>
            <p:ph type="sldImg"/>
          </p:nvPr>
        </p:nvSpPr>
        <p:spPr>
          <a:xfrm>
            <a:off x="1254125" y="719138"/>
            <a:ext cx="4794250" cy="3595687"/>
          </a:xfrm>
          <a:ln/>
        </p:spPr>
      </p:sp>
      <p:sp>
        <p:nvSpPr>
          <p:cNvPr id="67588" name="Rectangle 3"/>
          <p:cNvSpPr>
            <a:spLocks noGrp="1" noChangeArrowheads="1"/>
          </p:cNvSpPr>
          <p:nvPr>
            <p:ph type="body" idx="1"/>
          </p:nvPr>
        </p:nvSpPr>
        <p:spPr>
          <a:xfrm>
            <a:off x="973138" y="4554538"/>
            <a:ext cx="5356225" cy="4314825"/>
          </a:xfrm>
          <a:noFill/>
          <a:ln/>
        </p:spPr>
        <p:txBody>
          <a:bodyPr/>
          <a:lstStyle/>
          <a:p>
            <a:pPr eaLnBrk="1" hangingPunct="1"/>
            <a:endParaRPr lang="en-GB">
              <a:latin typeface="Times New Roman" pitchFamily="18" charset="0"/>
              <a:ea typeface="ＭＳ Ｐゴシック" pitchFamily="34" charset="-128"/>
            </a:endParaRPr>
          </a:p>
        </p:txBody>
      </p:sp>
    </p:spTree>
    <p:extLst>
      <p:ext uri="{BB962C8B-B14F-4D97-AF65-F5344CB8AC3E}">
        <p14:creationId xmlns:p14="http://schemas.microsoft.com/office/powerpoint/2010/main" val="43670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B18410E4-1D15-4886-9B82-55EF54C0F879}" type="slidenum">
              <a:rPr lang="en-US"/>
              <a:pPr/>
              <a:t>12</a:t>
            </a:fld>
            <a:endParaRPr lang="en-US"/>
          </a:p>
        </p:txBody>
      </p:sp>
      <p:sp>
        <p:nvSpPr>
          <p:cNvPr id="68611"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8612"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440916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587FF555-6377-40A8-9AFA-280C05F56D15}" type="slidenum">
              <a:rPr lang="en-US"/>
              <a:pPr/>
              <a:t>16</a:t>
            </a:fld>
            <a:endParaRPr lang="en-US"/>
          </a:p>
        </p:txBody>
      </p:sp>
      <p:sp>
        <p:nvSpPr>
          <p:cNvPr id="69635" name="Rectangle 2"/>
          <p:cNvSpPr>
            <a:spLocks noGrp="1" noRot="1" noChangeAspect="1" noChangeArrowheads="1" noTextEdit="1"/>
          </p:cNvSpPr>
          <p:nvPr>
            <p:ph type="sldImg"/>
          </p:nvPr>
        </p:nvSpPr>
        <p:spPr>
          <a:xfrm>
            <a:off x="1254125" y="719138"/>
            <a:ext cx="4794250" cy="3595687"/>
          </a:xfrm>
          <a:solidFill>
            <a:srgbClr val="FFFFFF"/>
          </a:solidFill>
          <a:ln/>
        </p:spPr>
      </p:sp>
      <p:sp>
        <p:nvSpPr>
          <p:cNvPr id="69636" name="Rectangle 3"/>
          <p:cNvSpPr>
            <a:spLocks noGrp="1" noChangeArrowheads="1"/>
          </p:cNvSpPr>
          <p:nvPr>
            <p:ph type="body" idx="1"/>
          </p:nvPr>
        </p:nvSpPr>
        <p:spPr>
          <a:xfrm>
            <a:off x="974725" y="4554538"/>
            <a:ext cx="5353050" cy="4314825"/>
          </a:xfrm>
          <a:solidFill>
            <a:srgbClr val="FFFFFF"/>
          </a:solidFill>
          <a:ln>
            <a:solidFill>
              <a:srgbClr val="000000"/>
            </a:solidFill>
          </a:ln>
        </p:spPr>
        <p:txBody>
          <a:bodyPr/>
          <a:lstStyle/>
          <a:p>
            <a:pPr eaLnBrk="1" hangingPunct="1"/>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5186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
        <p:nvSpPr>
          <p:cNvPr id="1243141"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243142" name="Rectangle 6"/>
          <p:cNvSpPr>
            <a:spLocks noGrp="1" noChangeArrowheads="1"/>
          </p:cNvSpPr>
          <p:nvPr>
            <p:ph type="subTitle" idx="1"/>
          </p:nvPr>
        </p:nvSpPr>
        <p:spPr>
          <a:xfrm>
            <a:off x="685800" y="3886200"/>
            <a:ext cx="7086600" cy="1752600"/>
          </a:xfrm>
        </p:spPr>
        <p:txBody>
          <a:bodyPr/>
          <a:lstStyle>
            <a:lvl1pPr marL="0" indent="0">
              <a:buFont typeface="Symbol" pitchFamily="-107"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a:lvl1pPr>
          </a:lstStyle>
          <a:p>
            <a:pPr>
              <a:defRPr/>
            </a:pPr>
            <a:r>
              <a:rPr lang="en-US"/>
              <a:t>CIS </a:t>
            </a:r>
            <a:r>
              <a:rPr lang="en-US" smtClean="0"/>
              <a:t>421/521 - </a:t>
            </a:r>
            <a:r>
              <a:rPr lang="en-US" dirty="0"/>
              <a:t>Intro to AI</a:t>
            </a:r>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smtClean="0"/>
            </a:lvl1pPr>
          </a:lstStyle>
          <a:p>
            <a:pPr>
              <a:defRPr/>
            </a:pPr>
            <a:fld id="{E60B8958-7C3C-457C-A3AF-E53D2736D285}"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221AE55B-163A-4B20-9F66-49DEC54C3788}"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E1BA4152-D47B-4485-992A-271C81302FDD}"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954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57600"/>
            <a:ext cx="38100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7" name="Footer Placeholder 6"/>
          <p:cNvSpPr>
            <a:spLocks noGrp="1"/>
          </p:cNvSpPr>
          <p:nvPr>
            <p:ph type="ftr" sz="quarter" idx="11"/>
          </p:nvPr>
        </p:nvSpPr>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smtClean="0"/>
            </a:lvl1pPr>
          </a:lstStyle>
          <a:p>
            <a:pPr>
              <a:defRPr/>
            </a:pPr>
            <a:r>
              <a:rPr lang="en-US"/>
              <a:t>       </a:t>
            </a:r>
            <a:fld id="{6EC65843-813F-4735-8416-5B45C3112BEF}"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A0DDEB7C-4B19-4F57-AA21-A82D82E3DBF2}"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smtClean="0"/>
            </a:lvl1pPr>
          </a:lstStyle>
          <a:p>
            <a:pPr>
              <a:defRPr/>
            </a:pPr>
            <a:r>
              <a:rPr lang="en-US"/>
              <a:t>       </a:t>
            </a:r>
            <a:fld id="{0DDE30E8-D2FF-4AFE-A1B4-EEE1CBA1DF0E}"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161FD896-7AA1-4785-AB49-148B329E2194}"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smtClean="0"/>
            </a:lvl1pPr>
          </a:lstStyle>
          <a:p>
            <a:pPr>
              <a:defRPr/>
            </a:pPr>
            <a:r>
              <a:rPr lang="en-US"/>
              <a:t>       </a:t>
            </a:r>
            <a:fld id="{3B5146DC-F94E-457C-860F-3D6BA4822D4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smtClean="0"/>
            </a:lvl1pPr>
          </a:lstStyle>
          <a:p>
            <a:pPr>
              <a:defRPr/>
            </a:pPr>
            <a:r>
              <a:rPr lang="en-US"/>
              <a:t>       </a:t>
            </a:r>
            <a:fld id="{B501C2B7-7C7D-406D-B55C-8D68ADCB64A8}"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smtClean="0"/>
            </a:lvl1pPr>
          </a:lstStyle>
          <a:p>
            <a:pPr>
              <a:defRPr/>
            </a:pPr>
            <a:r>
              <a:rPr lang="en-US"/>
              <a:t>       </a:t>
            </a:r>
            <a:fld id="{DB362296-E853-4778-9582-B3C5DBEECDB2}"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E8231066-1E92-4CED-88D9-2AD680B63E1B}"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CIS </a:t>
            </a:r>
            <a:r>
              <a:rPr lang="en-US" smtClean="0"/>
              <a:t>421/521 - </a:t>
            </a:r>
            <a:r>
              <a:rPr lang="en-US" dirty="0"/>
              <a:t>Intro to AI</a:t>
            </a:r>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smtClean="0"/>
            </a:lvl1pPr>
          </a:lstStyle>
          <a:p>
            <a:pPr>
              <a:defRPr/>
            </a:pPr>
            <a:r>
              <a:rPr lang="en-US"/>
              <a:t>       </a:t>
            </a:r>
            <a:fld id="{C2371655-4FE6-44BA-85F3-E0A014AD8B17}"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2114"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latin typeface="Times New Roman" pitchFamily="-107" charset="0"/>
                <a:ea typeface="Arial" pitchFamily="-107" charset="0"/>
                <a:cs typeface="Arial" pitchFamily="-107" charset="0"/>
              </a:defRPr>
            </a:lvl1pPr>
          </a:lstStyle>
          <a:p>
            <a:pPr>
              <a:defRPr/>
            </a:pPr>
            <a:r>
              <a:rPr lang="en-US"/>
              <a:t>CIS </a:t>
            </a:r>
            <a:r>
              <a:rPr lang="en-US" smtClean="0"/>
              <a:t>421/521 - </a:t>
            </a:r>
            <a:r>
              <a:rPr lang="en-US" dirty="0"/>
              <a:t>Intro to AI</a:t>
            </a:r>
          </a:p>
        </p:txBody>
      </p:sp>
      <p:sp>
        <p:nvSpPr>
          <p:cNvPr id="1242115"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latin typeface="Times New Roman" pitchFamily="-107" charset="0"/>
                <a:ea typeface="Arial" pitchFamily="-107" charset="0"/>
                <a:cs typeface="Arial" pitchFamily="-107" charset="0"/>
              </a:defRPr>
            </a:lvl1pPr>
          </a:lstStyle>
          <a:p>
            <a:pPr>
              <a:defRPr/>
            </a:pPr>
            <a:endParaRPr lang="en-US"/>
          </a:p>
        </p:txBody>
      </p:sp>
      <p:sp>
        <p:nvSpPr>
          <p:cNvPr id="1242116"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vl1pPr>
          </a:lstStyle>
          <a:p>
            <a:pPr>
              <a:defRPr/>
            </a:pPr>
            <a:r>
              <a:rPr lang="en-US"/>
              <a:t>       </a:t>
            </a:r>
            <a:fld id="{7A894C66-3C92-40B4-8CDB-73A1BF1E3654}" type="slidenum">
              <a:rPr lang="en-US"/>
              <a:pPr>
                <a:defRPr/>
              </a:pPr>
              <a:t>‹#›</a:t>
            </a:fld>
            <a:endParaRPr lang="en-US"/>
          </a:p>
        </p:txBody>
      </p:sp>
      <p:sp>
        <p:nvSpPr>
          <p:cNvPr id="2053" name="Rectangle 5"/>
          <p:cNvSpPr>
            <a:spLocks noGrp="1" noChangeArrowheads="1"/>
          </p:cNvSpPr>
          <p:nvPr>
            <p:ph type="title"/>
          </p:nvPr>
        </p:nvSpPr>
        <p:spPr bwMode="auto">
          <a:xfrm>
            <a:off x="685800" y="609600"/>
            <a:ext cx="7772400"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4" name="Rectangle 6"/>
          <p:cNvSpPr>
            <a:spLocks noGrp="1" noChangeArrowheads="1"/>
          </p:cNvSpPr>
          <p:nvPr>
            <p:ph type="body" idx="1"/>
          </p:nvPr>
        </p:nvSpPr>
        <p:spPr bwMode="auto">
          <a:xfrm>
            <a:off x="685800" y="1295400"/>
            <a:ext cx="7772400" cy="45720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42119"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ffectLst/>
        </p:spPr>
        <p:txBody>
          <a:bodyPr wrap="none" anchor="ctr"/>
          <a:lstStyle/>
          <a:p>
            <a:pPr>
              <a:defRPr/>
            </a:pPr>
            <a:endParaRPr lang="en-US">
              <a:latin typeface="Times New Roman" pitchFamily="-107" charset="0"/>
              <a:ea typeface="Arial" pitchFamily="-107" charset="0"/>
              <a:cs typeface="Arial" pitchFamily="-107" charset="0"/>
            </a:endParaRPr>
          </a:p>
        </p:txBody>
      </p:sp>
      <p:pic>
        <p:nvPicPr>
          <p:cNvPr id="2056"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ransition/>
  <p:hf hdr="0" ftr="0"/>
  <p:txStyles>
    <p:titleStyle>
      <a:lvl1pPr algn="l" rtl="0" eaLnBrk="0" fontAlgn="base" hangingPunct="0">
        <a:spcBef>
          <a:spcPct val="0"/>
        </a:spcBef>
        <a:spcAft>
          <a:spcPct val="0"/>
        </a:spcAft>
        <a:defRPr sz="3200" b="1">
          <a:solidFill>
            <a:srgbClr val="000066"/>
          </a:solidFill>
          <a:latin typeface="+mj-lt"/>
          <a:ea typeface="ＭＳ Ｐゴシック" charset="-128"/>
          <a:cs typeface="ＭＳ Ｐゴシック" charset="-128"/>
        </a:defRPr>
      </a:lvl1pPr>
      <a:lvl2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2pPr>
      <a:lvl3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3pPr>
      <a:lvl4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4pPr>
      <a:lvl5pPr algn="l" rtl="0" eaLnBrk="0" fontAlgn="base" hangingPunct="0">
        <a:spcBef>
          <a:spcPct val="0"/>
        </a:spcBef>
        <a:spcAft>
          <a:spcPct val="0"/>
        </a:spcAft>
        <a:defRPr sz="3200" b="1">
          <a:solidFill>
            <a:srgbClr val="000066"/>
          </a:solidFill>
          <a:latin typeface="Arial" pitchFamily="-107" charset="0"/>
          <a:ea typeface="ＭＳ Ｐゴシック" charset="-128"/>
          <a:cs typeface="ＭＳ Ｐゴシック" charset="-128"/>
        </a:defRPr>
      </a:lvl5pPr>
      <a:lvl6pPr marL="457200" algn="l" rtl="0" eaLnBrk="0" fontAlgn="base" hangingPunct="0">
        <a:spcBef>
          <a:spcPct val="0"/>
        </a:spcBef>
        <a:spcAft>
          <a:spcPct val="0"/>
        </a:spcAft>
        <a:defRPr sz="3200" b="1">
          <a:solidFill>
            <a:srgbClr val="000066"/>
          </a:solidFill>
          <a:latin typeface="Arial" pitchFamily="-107" charset="0"/>
        </a:defRPr>
      </a:lvl6pPr>
      <a:lvl7pPr marL="914400" algn="l" rtl="0" eaLnBrk="0" fontAlgn="base" hangingPunct="0">
        <a:spcBef>
          <a:spcPct val="0"/>
        </a:spcBef>
        <a:spcAft>
          <a:spcPct val="0"/>
        </a:spcAft>
        <a:defRPr sz="3200" b="1">
          <a:solidFill>
            <a:srgbClr val="000066"/>
          </a:solidFill>
          <a:latin typeface="Arial" pitchFamily="-107" charset="0"/>
        </a:defRPr>
      </a:lvl7pPr>
      <a:lvl8pPr marL="1371600" algn="l" rtl="0" eaLnBrk="0" fontAlgn="base" hangingPunct="0">
        <a:spcBef>
          <a:spcPct val="0"/>
        </a:spcBef>
        <a:spcAft>
          <a:spcPct val="0"/>
        </a:spcAft>
        <a:defRPr sz="3200" b="1">
          <a:solidFill>
            <a:srgbClr val="000066"/>
          </a:solidFill>
          <a:latin typeface="Arial" pitchFamily="-107" charset="0"/>
        </a:defRPr>
      </a:lvl8pPr>
      <a:lvl9pPr marL="1828800" algn="l" rtl="0" eaLnBrk="0" fontAlgn="base" hangingPunct="0">
        <a:spcBef>
          <a:spcPct val="0"/>
        </a:spcBef>
        <a:spcAft>
          <a:spcPct val="0"/>
        </a:spcAft>
        <a:defRPr sz="3200" b="1">
          <a:solidFill>
            <a:srgbClr val="000066"/>
          </a:solidFill>
          <a:latin typeface="Arial" pitchFamily="-107"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hyperlink" Target="https://youtu.be/-CbyAk3Sn9I" TargetMode="External"/><Relationship Id="rId6"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9.png"/><Relationship Id="rId6" Type="http://schemas.openxmlformats.org/officeDocument/2006/relationships/hyperlink" Target="https://www.youtube.com/watch?v=rMz7JBRbmNo" TargetMode="External"/><Relationship Id="rId1" Type="http://schemas.microsoft.com/office/2007/relationships/media" Target="../media/media2.mp4"/><Relationship Id="rId2" Type="http://schemas.openxmlformats.org/officeDocument/2006/relationships/video" Target="../media/media2.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image" Target="../media/image11.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2.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1.xml"/><Relationship Id="rId2" Type="http://schemas.openxmlformats.org/officeDocument/2006/relationships/tags" Target="../tags/tag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3.xml"/><Relationship Id="rId2" Type="http://schemas.openxmlformats.org/officeDocument/2006/relationships/tags" Target="../tags/tag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30"/>
          <p:cNvSpPr/>
          <p:nvPr/>
        </p:nvSpPr>
        <p:spPr bwMode="auto">
          <a:xfrm>
            <a:off x="533400" y="6324600"/>
            <a:ext cx="2286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32" name="Rectangle 31"/>
          <p:cNvSpPr/>
          <p:nvPr/>
        </p:nvSpPr>
        <p:spPr bwMode="auto">
          <a:xfrm>
            <a:off x="6781800" y="6030852"/>
            <a:ext cx="2133600" cy="827148"/>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3" name="Slide Number Placeholder 2"/>
          <p:cNvSpPr>
            <a:spLocks noGrp="1"/>
          </p:cNvSpPr>
          <p:nvPr>
            <p:ph type="sldNum" sz="quarter" idx="12"/>
          </p:nvPr>
        </p:nvSpPr>
        <p:spPr/>
        <p:txBody>
          <a:bodyPr/>
          <a:lstStyle/>
          <a:p>
            <a:pPr>
              <a:defRPr/>
            </a:pPr>
            <a:r>
              <a:rPr lang="en-US" dirty="0" smtClean="0"/>
              <a:t>       </a:t>
            </a:r>
            <a:endParaRPr lang="en-US" dirty="0"/>
          </a:p>
        </p:txBody>
      </p:sp>
      <p:sp>
        <p:nvSpPr>
          <p:cNvPr id="4" name="Rectangle 3"/>
          <p:cNvSpPr/>
          <p:nvPr/>
        </p:nvSpPr>
        <p:spPr bwMode="auto">
          <a:xfrm>
            <a:off x="533400" y="990600"/>
            <a:ext cx="8229600" cy="2286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grpSp>
        <p:nvGrpSpPr>
          <p:cNvPr id="33" name="Group 32"/>
          <p:cNvGrpSpPr/>
          <p:nvPr/>
        </p:nvGrpSpPr>
        <p:grpSpPr>
          <a:xfrm>
            <a:off x="1387475" y="4329114"/>
            <a:ext cx="6269038" cy="2563812"/>
            <a:chOff x="1423487" y="3787715"/>
            <a:chExt cx="6269038" cy="2563812"/>
          </a:xfrm>
        </p:grpSpPr>
        <p:sp>
          <p:nvSpPr>
            <p:cNvPr id="10" name="Text Box 3"/>
            <p:cNvSpPr txBox="1">
              <a:spLocks noChangeArrowheads="1"/>
            </p:cNvSpPr>
            <p:nvPr/>
          </p:nvSpPr>
          <p:spPr bwMode="auto">
            <a:xfrm>
              <a:off x="1423487" y="3821052"/>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dirty="0"/>
                <a:t>function </a:t>
              </a:r>
              <a:r>
                <a:rPr lang="en-US" sz="2000" dirty="0"/>
                <a:t>MIN-VALUE(</a:t>
              </a:r>
              <a:r>
                <a:rPr lang="en-US" sz="2000" i="1" dirty="0"/>
                <a:t>state, </a:t>
              </a:r>
              <a:r>
                <a:rPr lang="en-US" sz="2000" i="1" dirty="0">
                  <a:sym typeface="Symbol" pitchFamily="18" charset="2"/>
                </a:rPr>
                <a:t></a:t>
              </a:r>
              <a:r>
                <a:rPr lang="en-US" sz="2000" i="1" dirty="0"/>
                <a:t> , </a:t>
              </a:r>
              <a:r>
                <a:rPr lang="en-US" sz="2000" i="1" dirty="0">
                  <a:sym typeface="Symbol" pitchFamily="18" charset="2"/>
                </a:rPr>
                <a:t></a:t>
              </a:r>
              <a:r>
                <a:rPr lang="en-US" sz="2000" dirty="0"/>
                <a:t>)</a:t>
              </a:r>
              <a:r>
                <a:rPr lang="en-US" sz="2000" b="1" dirty="0"/>
                <a:t> returns </a:t>
              </a:r>
              <a:r>
                <a:rPr lang="en-US" sz="2000" i="1" dirty="0"/>
                <a:t>a utility value</a:t>
              </a:r>
            </a:p>
            <a:p>
              <a:pPr eaLnBrk="1" hangingPunct="1"/>
              <a:r>
                <a:rPr lang="en-US" sz="2000" b="1" dirty="0"/>
                <a:t>   if </a:t>
              </a:r>
              <a:r>
                <a:rPr lang="en-US" sz="2000" dirty="0"/>
                <a:t>TERMINAL-TEST(</a:t>
              </a:r>
              <a:r>
                <a:rPr lang="en-US" sz="2000" i="1" dirty="0"/>
                <a:t>state</a:t>
              </a:r>
              <a:r>
                <a:rPr lang="en-US" sz="2000" dirty="0"/>
                <a:t>) </a:t>
              </a:r>
              <a:r>
                <a:rPr lang="en-US" sz="2000" b="1" dirty="0"/>
                <a:t>then return</a:t>
              </a:r>
              <a:r>
                <a:rPr lang="en-US" sz="2000" dirty="0"/>
                <a:t> UTILITY(</a:t>
              </a:r>
              <a:r>
                <a:rPr lang="en-US" sz="2000" i="1" dirty="0"/>
                <a:t>state</a:t>
              </a:r>
              <a:r>
                <a:rPr lang="en-US" sz="2000" dirty="0"/>
                <a:t>)</a:t>
              </a:r>
              <a:endParaRPr lang="en-US" sz="2000" b="1" dirty="0"/>
            </a:p>
            <a:p>
              <a:pPr eaLnBrk="1" hangingPunct="1"/>
              <a:r>
                <a:rPr lang="en-US" sz="2000" b="1" dirty="0"/>
                <a:t>   </a:t>
              </a:r>
              <a:r>
                <a:rPr lang="en-US" sz="2000" i="1" dirty="0"/>
                <a:t>v </a:t>
              </a:r>
              <a:r>
                <a:rPr lang="en-US" sz="2000" dirty="0">
                  <a:sym typeface="Symbol" pitchFamily="18" charset="2"/>
                </a:rPr>
                <a:t></a:t>
              </a:r>
              <a:r>
                <a:rPr lang="en-US" sz="2000" dirty="0"/>
                <a:t> + ∞</a:t>
              </a:r>
            </a:p>
            <a:p>
              <a:pPr eaLnBrk="1" hangingPunct="1"/>
              <a:r>
                <a:rPr lang="en-US" sz="2000" b="1" dirty="0">
                  <a:latin typeface="MS Shell Dlg" charset="0"/>
                </a:rPr>
                <a:t>   for </a:t>
              </a:r>
              <a:r>
                <a:rPr lang="en-US" sz="2000" i="1" dirty="0" err="1">
                  <a:latin typeface="MS Shell Dlg" charset="0"/>
                </a:rPr>
                <a:t>a,s</a:t>
              </a:r>
              <a:r>
                <a:rPr lang="en-US" sz="2000" dirty="0">
                  <a:latin typeface="MS Shell Dlg" charset="0"/>
                </a:rPr>
                <a:t> in SUCCESSORS(</a:t>
              </a:r>
              <a:r>
                <a:rPr lang="en-US" sz="2000" i="1" dirty="0">
                  <a:latin typeface="MS Shell Dlg" charset="0"/>
                </a:rPr>
                <a:t>state</a:t>
              </a:r>
              <a:r>
                <a:rPr lang="en-US" sz="2000" dirty="0">
                  <a:latin typeface="MS Shell Dlg" charset="0"/>
                </a:rPr>
                <a:t>) </a:t>
              </a:r>
              <a:r>
                <a:rPr lang="en-US" sz="2000" b="1" dirty="0">
                  <a:latin typeface="MS Shell Dlg" charset="0"/>
                </a:rPr>
                <a:t>do</a:t>
              </a:r>
            </a:p>
            <a:p>
              <a:pPr eaLnBrk="1" hangingPunct="1"/>
              <a:r>
                <a:rPr lang="en-US" sz="2000" b="1" dirty="0"/>
                <a:t>     </a:t>
              </a:r>
              <a:r>
                <a:rPr lang="en-US" sz="2000" b="1" dirty="0" smtClean="0"/>
                <a:t>  </a:t>
              </a:r>
              <a:r>
                <a:rPr lang="en-US" sz="2000" i="1" dirty="0" smtClean="0"/>
                <a:t>v </a:t>
              </a:r>
              <a:r>
                <a:rPr lang="en-US" sz="2000" dirty="0">
                  <a:sym typeface="Symbol" pitchFamily="18" charset="2"/>
                </a:rPr>
                <a:t></a:t>
              </a:r>
              <a:r>
                <a:rPr lang="en-US" sz="2000" dirty="0"/>
                <a:t> </a:t>
              </a:r>
              <a:r>
                <a:rPr lang="en-US" sz="2000" dirty="0">
                  <a:latin typeface="MS Shell Dlg" charset="0"/>
                </a:rPr>
                <a:t>MIN(</a:t>
              </a:r>
              <a:r>
                <a:rPr lang="en-US" sz="2000" i="1" dirty="0" err="1">
                  <a:latin typeface="MS Shell Dlg" charset="0"/>
                </a:rPr>
                <a:t>v,</a:t>
              </a:r>
              <a:r>
                <a:rPr lang="en-US" sz="2000" dirty="0" err="1">
                  <a:latin typeface="MS Shell Dlg" charset="0"/>
                </a:rPr>
                <a:t>MAX</a:t>
              </a:r>
              <a:r>
                <a:rPr lang="en-US" sz="2000" dirty="0">
                  <a:latin typeface="MS Shell Dlg" charset="0"/>
                </a:rPr>
                <a:t>-VALUE(</a:t>
              </a:r>
              <a:r>
                <a:rPr lang="en-US" sz="2000" i="1" dirty="0">
                  <a:latin typeface="MS Shell Dlg" charset="0"/>
                </a:rPr>
                <a:t>s</a:t>
              </a:r>
              <a:r>
                <a:rPr lang="en-US" sz="2000" dirty="0">
                  <a:latin typeface="MS Shell Dlg" charset="0"/>
                </a:rPr>
                <a:t>, </a:t>
              </a:r>
              <a:r>
                <a:rPr lang="en-US" sz="2000" i="1" dirty="0">
                  <a:sym typeface="Symbol" pitchFamily="18" charset="2"/>
                </a:rPr>
                <a:t></a:t>
              </a:r>
              <a:r>
                <a:rPr lang="en-US" sz="2000" i="1" dirty="0"/>
                <a:t> , </a:t>
              </a:r>
              <a:r>
                <a:rPr lang="en-US" sz="2000" i="1" dirty="0">
                  <a:sym typeface="Symbol" pitchFamily="18" charset="2"/>
                </a:rPr>
                <a:t></a:t>
              </a:r>
              <a:r>
                <a:rPr lang="en-US" sz="2000" dirty="0">
                  <a:latin typeface="MS Shell Dlg" charset="0"/>
                </a:rPr>
                <a:t>))</a:t>
              </a:r>
            </a:p>
            <a:p>
              <a:pPr eaLnBrk="1" hangingPunct="1"/>
              <a:r>
                <a:rPr lang="en-US" sz="2000" b="1" dirty="0">
                  <a:latin typeface="MS Shell Dlg" charset="0"/>
                </a:rPr>
                <a:t>     </a:t>
              </a:r>
              <a:r>
                <a:rPr lang="en-US" sz="2000" b="1" dirty="0" smtClean="0">
                  <a:latin typeface="MS Shell Dlg" charset="0"/>
                </a:rPr>
                <a:t>  if</a:t>
              </a:r>
              <a:r>
                <a:rPr lang="en-US" sz="2000" dirty="0" smtClean="0">
                  <a:latin typeface="MS Shell Dlg" charset="0"/>
                </a:rPr>
                <a:t> </a:t>
              </a:r>
              <a:r>
                <a:rPr lang="en-US" sz="2000" i="1" dirty="0"/>
                <a:t>v</a:t>
              </a:r>
              <a:r>
                <a:rPr lang="en-US" sz="2000" dirty="0">
                  <a:latin typeface="MS Shell Dlg" charset="0"/>
                </a:rPr>
                <a:t> ≤ </a:t>
              </a:r>
              <a:r>
                <a:rPr lang="en-US" sz="2000" i="1" dirty="0">
                  <a:sym typeface="Symbol" pitchFamily="18" charset="2"/>
                </a:rPr>
                <a:t></a:t>
              </a:r>
              <a:r>
                <a:rPr lang="en-US" sz="2000" dirty="0">
                  <a:latin typeface="MS Shell Dlg" charset="0"/>
                </a:rPr>
                <a:t> </a:t>
              </a:r>
              <a:r>
                <a:rPr lang="en-US" sz="2000" b="1" dirty="0">
                  <a:latin typeface="MS Shell Dlg" charset="0"/>
                </a:rPr>
                <a:t>then return</a:t>
              </a:r>
              <a:r>
                <a:rPr lang="en-US" sz="2000" dirty="0">
                  <a:latin typeface="MS Shell Dlg" charset="0"/>
                </a:rPr>
                <a:t> </a:t>
              </a:r>
              <a:r>
                <a:rPr lang="en-US" sz="2000" i="1" dirty="0"/>
                <a:t>v</a:t>
              </a:r>
            </a:p>
            <a:p>
              <a:pPr eaLnBrk="1" hangingPunct="1"/>
              <a:r>
                <a:rPr lang="en-US" sz="2000" i="1" dirty="0"/>
                <a:t>     </a:t>
              </a:r>
              <a:r>
                <a:rPr lang="en-US" sz="2000" i="1" dirty="0" smtClean="0"/>
                <a:t>  </a:t>
              </a:r>
              <a:r>
                <a:rPr lang="en-US" sz="2000" i="1" dirty="0" smtClean="0">
                  <a:sym typeface="Symbol" pitchFamily="18" charset="2"/>
                </a:rPr>
                <a:t> </a:t>
              </a:r>
              <a:r>
                <a:rPr lang="en-US" sz="2000" dirty="0">
                  <a:sym typeface="Symbol" pitchFamily="18" charset="2"/>
                </a:rPr>
                <a:t></a:t>
              </a:r>
              <a:r>
                <a:rPr lang="en-US" sz="2000" i="1" dirty="0">
                  <a:sym typeface="Symbol" pitchFamily="18" charset="2"/>
                </a:rPr>
                <a:t> </a:t>
              </a:r>
              <a:r>
                <a:rPr lang="en-US" sz="2000" dirty="0">
                  <a:sym typeface="Symbol" pitchFamily="18" charset="2"/>
                </a:rPr>
                <a:t>MIN(</a:t>
              </a:r>
              <a:r>
                <a:rPr lang="en-US" sz="2000" i="1" dirty="0">
                  <a:sym typeface="Symbol" pitchFamily="18" charset="2"/>
                </a:rPr>
                <a:t></a:t>
              </a:r>
              <a:r>
                <a:rPr lang="en-US" sz="2000" dirty="0">
                  <a:sym typeface="Symbol" pitchFamily="18" charset="2"/>
                </a:rPr>
                <a:t> ,</a:t>
              </a:r>
              <a:r>
                <a:rPr lang="en-US" sz="2000" i="1" dirty="0">
                  <a:sym typeface="Symbol" pitchFamily="18" charset="2"/>
                </a:rPr>
                <a:t>v</a:t>
              </a:r>
              <a:r>
                <a:rPr lang="en-US" sz="2000" dirty="0">
                  <a:sym typeface="Symbol" pitchFamily="18" charset="2"/>
                </a:rPr>
                <a:t>)</a:t>
              </a:r>
              <a:endParaRPr lang="en-US" sz="2000" dirty="0">
                <a:latin typeface="MS Shell Dlg" charset="0"/>
              </a:endParaRPr>
            </a:p>
            <a:p>
              <a:pPr eaLnBrk="1" hangingPunct="1"/>
              <a:r>
                <a:rPr lang="en-US" sz="2000" b="1" dirty="0">
                  <a:latin typeface="MS Shell Dlg" charset="0"/>
                </a:rPr>
                <a:t>   return </a:t>
              </a:r>
              <a:r>
                <a:rPr lang="en-US" sz="2000" i="1" dirty="0">
                  <a:sym typeface="Symbol" pitchFamily="18" charset="2"/>
                </a:rPr>
                <a:t>v</a:t>
              </a:r>
            </a:p>
          </p:txBody>
        </p:sp>
        <p:sp>
          <p:nvSpPr>
            <p:cNvPr id="11" name="Rectangle 5"/>
            <p:cNvSpPr>
              <a:spLocks noChangeArrowheads="1"/>
            </p:cNvSpPr>
            <p:nvPr/>
          </p:nvSpPr>
          <p:spPr bwMode="auto">
            <a:xfrm>
              <a:off x="1498100" y="5083115"/>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2" name="Rectangle 6"/>
            <p:cNvSpPr>
              <a:spLocks noChangeArrowheads="1"/>
            </p:cNvSpPr>
            <p:nvPr/>
          </p:nvSpPr>
          <p:spPr bwMode="auto">
            <a:xfrm>
              <a:off x="2412500" y="3787715"/>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grpSp>
      <p:sp>
        <p:nvSpPr>
          <p:cNvPr id="24" name="Text Box 3"/>
          <p:cNvSpPr txBox="1">
            <a:spLocks noChangeArrowheads="1"/>
          </p:cNvSpPr>
          <p:nvPr/>
        </p:nvSpPr>
        <p:spPr bwMode="auto">
          <a:xfrm>
            <a:off x="1143000" y="-92075"/>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dirty="0" err="1">
                <a:latin typeface="MS Shell Dlg" charset="0"/>
              </a:rPr>
              <a:t>MAX-VALUE</a:t>
            </a:r>
            <a:r>
              <a:rPr lang="en-US" altLang="en-US" sz="2000" b="0" dirty="0">
                <a:latin typeface="MS Shell Dlg" charset="0"/>
              </a:rPr>
              <a:t>(</a:t>
            </a:r>
            <a:r>
              <a:rPr lang="en-US" altLang="en-US" sz="2000" b="0" i="1" dirty="0">
                <a:latin typeface="MS Shell Dlg" charset="0"/>
              </a:rPr>
              <a:t>state</a:t>
            </a:r>
            <a:r>
              <a:rPr lang="en-US" altLang="en-US" sz="2000" b="0" i="1" dirty="0"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25" name="Text Box 4"/>
          <p:cNvSpPr txBox="1">
            <a:spLocks noChangeArrowheads="1"/>
          </p:cNvSpPr>
          <p:nvPr/>
        </p:nvSpPr>
        <p:spPr bwMode="auto">
          <a:xfrm>
            <a:off x="1143000" y="1584325"/>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smtClean="0">
                <a:latin typeface="Times New Roman" pitchFamily="18" charset="0"/>
                <a:sym typeface="Symbol" pitchFamily="18" charset="2"/>
              </a:rPr>
              <a:t></a:t>
            </a:r>
            <a:r>
              <a:rPr lang="en-US" altLang="en-US" sz="2000" b="0" dirty="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dirty="0" smtClean="0">
                <a:latin typeface="Times New Roman" pitchFamily="18" charset="0"/>
              </a:rPr>
              <a:t>   </a:t>
            </a:r>
            <a:r>
              <a:rPr lang="en-US" altLang="en-US" sz="2000" b="0" i="1" dirty="0" smtClean="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b="0" dirty="0" smtClean="0">
                <a:latin typeface="MS Shell Dlg" charset="0"/>
              </a:rPr>
              <a:t>  </a:t>
            </a:r>
            <a:r>
              <a:rPr lang="en-US" altLang="en-US" sz="2000" dirty="0" smtClean="0">
                <a:latin typeface="MS Shell Dlg" charset="0"/>
              </a:rPr>
              <a:t>if</a:t>
            </a:r>
            <a:r>
              <a:rPr lang="en-US" altLang="en-US" sz="2000" b="0" dirty="0" smtClean="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smtClean="0">
                <a:latin typeface="Times New Roman" pitchFamily="18" charset="0"/>
              </a:rPr>
              <a:t>  </a:t>
            </a:r>
            <a:r>
              <a:rPr lang="en-US" altLang="en-US" sz="2000" b="0" i="1" dirty="0" smtClean="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26" name="Line 5"/>
          <p:cNvSpPr>
            <a:spLocks noChangeShapeType="1"/>
          </p:cNvSpPr>
          <p:nvPr/>
        </p:nvSpPr>
        <p:spPr bwMode="auto">
          <a:xfrm>
            <a:off x="608013" y="1616075"/>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27" name="Rectangle 6"/>
          <p:cNvSpPr>
            <a:spLocks noChangeArrowheads="1"/>
          </p:cNvSpPr>
          <p:nvPr/>
        </p:nvSpPr>
        <p:spPr bwMode="auto">
          <a:xfrm>
            <a:off x="1200150" y="517525"/>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8" name="Rectangle 7"/>
          <p:cNvSpPr>
            <a:spLocks noChangeArrowheads="1"/>
          </p:cNvSpPr>
          <p:nvPr/>
        </p:nvSpPr>
        <p:spPr bwMode="auto">
          <a:xfrm>
            <a:off x="1217613" y="2835275"/>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9" name="Rectangle 8"/>
          <p:cNvSpPr>
            <a:spLocks noChangeArrowheads="1"/>
          </p:cNvSpPr>
          <p:nvPr/>
        </p:nvSpPr>
        <p:spPr bwMode="auto">
          <a:xfrm>
            <a:off x="2132013" y="1616075"/>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34" name="Line 5"/>
          <p:cNvSpPr>
            <a:spLocks noChangeShapeType="1"/>
          </p:cNvSpPr>
          <p:nvPr/>
        </p:nvSpPr>
        <p:spPr bwMode="auto">
          <a:xfrm>
            <a:off x="474663" y="4329114"/>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133002757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Pac-Man</a:t>
            </a:r>
            <a:endParaRPr lang="en-US" dirty="0"/>
          </a:p>
        </p:txBody>
      </p:sp>
      <p:sp>
        <p:nvSpPr>
          <p:cNvPr id="4" name="Date Placeholder 3"/>
          <p:cNvSpPr>
            <a:spLocks noGrp="1"/>
          </p:cNvSpPr>
          <p:nvPr>
            <p:ph type="dt" sz="half" idx="10"/>
          </p:nvPr>
        </p:nvSpPr>
        <p:spPr/>
        <p:txBody>
          <a:bodyPr/>
          <a:lstStyle/>
          <a:p>
            <a:pPr>
              <a:defRPr/>
            </a:pPr>
            <a:r>
              <a:rPr lang="en-US" smtClean="0"/>
              <a:t>CIS 421/521 - Intro to AI</a:t>
            </a:r>
            <a:endParaRPr lang="en-US" dirty="0"/>
          </a:p>
        </p:txBody>
      </p:sp>
      <p:sp>
        <p:nvSpPr>
          <p:cNvPr id="5" name="Slide Number Placeholder 4"/>
          <p:cNvSpPr>
            <a:spLocks noGrp="1"/>
          </p:cNvSpPr>
          <p:nvPr>
            <p:ph type="sldNum" sz="quarter" idx="12"/>
          </p:nvPr>
        </p:nvSpPr>
        <p:spPr/>
        <p:txBody>
          <a:bodyPr/>
          <a:lstStyle/>
          <a:p>
            <a:pPr>
              <a:defRPr/>
            </a:pPr>
            <a:r>
              <a:rPr lang="en-US" smtClean="0"/>
              <a:t>       </a:t>
            </a:r>
            <a:fld id="{A0DDEB7C-4B19-4F57-AA21-A82D82E3DBF2}" type="slidenum">
              <a:rPr lang="en-US" smtClean="0"/>
              <a:pPr>
                <a:defRPr/>
              </a:pPr>
              <a:t>10</a:t>
            </a:fld>
            <a:endParaRPr lang="en-US"/>
          </a:p>
        </p:txBody>
      </p:sp>
      <p:sp>
        <p:nvSpPr>
          <p:cNvPr id="7" name="Rectangle 6"/>
          <p:cNvSpPr/>
          <p:nvPr/>
        </p:nvSpPr>
        <p:spPr>
          <a:xfrm>
            <a:off x="2612970" y="5867400"/>
            <a:ext cx="3918060" cy="461665"/>
          </a:xfrm>
          <a:prstGeom prst="rect">
            <a:avLst/>
          </a:prstGeom>
        </p:spPr>
        <p:txBody>
          <a:bodyPr wrap="none">
            <a:spAutoFit/>
          </a:bodyPr>
          <a:lstStyle/>
          <a:p>
            <a:r>
              <a:rPr lang="en-US" dirty="0">
                <a:hlinkClick r:id="rId5"/>
              </a:rPr>
              <a:t>https://</a:t>
            </a:r>
            <a:r>
              <a:rPr lang="en-US" dirty="0" err="1">
                <a:hlinkClick r:id="rId5"/>
              </a:rPr>
              <a:t>youtu.be</a:t>
            </a:r>
            <a:r>
              <a:rPr lang="en-US" dirty="0">
                <a:hlinkClick r:id="rId5"/>
              </a:rPr>
              <a:t>/-CbyAk3Sn9I</a:t>
            </a:r>
            <a:endParaRPr lang="en-US" dirty="0"/>
          </a:p>
        </p:txBody>
      </p:sp>
      <p:pic>
        <p:nvPicPr>
          <p:cNvPr id="8" name="PacMa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524000" y="1295400"/>
            <a:ext cx="6096000" cy="4572000"/>
          </a:xfrm>
        </p:spPr>
      </p:pic>
    </p:spTree>
    <p:extLst>
      <p:ext uri="{BB962C8B-B14F-4D97-AF65-F5344CB8AC3E}">
        <p14:creationId xmlns:p14="http://schemas.microsoft.com/office/powerpoint/2010/main" val="40924929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5"/>
          <p:cNvSpPr>
            <a:spLocks noGrp="1"/>
          </p:cNvSpPr>
          <p:nvPr>
            <p:ph type="sldNum" sz="quarter" idx="12"/>
          </p:nvPr>
        </p:nvSpPr>
        <p:spPr>
          <a:noFill/>
        </p:spPr>
        <p:txBody>
          <a:bodyPr/>
          <a:lstStyle/>
          <a:p>
            <a:r>
              <a:rPr lang="en-US"/>
              <a:t>       </a:t>
            </a:r>
            <a:fld id="{AF53472B-CC38-4A06-A35C-FCD8F02EB85A}" type="slidenum">
              <a:rPr lang="en-US"/>
              <a:pPr/>
              <a:t>11</a:t>
            </a:fld>
            <a:endParaRPr lang="en-US"/>
          </a:p>
        </p:txBody>
      </p:sp>
      <p:sp>
        <p:nvSpPr>
          <p:cNvPr id="20484" name="Rectangle 2"/>
          <p:cNvSpPr>
            <a:spLocks noGrp="1" noChangeArrowheads="1"/>
          </p:cNvSpPr>
          <p:nvPr>
            <p:ph type="title"/>
          </p:nvPr>
        </p:nvSpPr>
        <p:spPr/>
        <p:txBody>
          <a:bodyPr/>
          <a:lstStyle/>
          <a:p>
            <a:r>
              <a:rPr lang="en-US" dirty="0">
                <a:ea typeface="ＭＳ Ｐゴシック" pitchFamily="34" charset="-128"/>
              </a:rPr>
              <a:t>Formalizing the Game setup</a:t>
            </a:r>
          </a:p>
        </p:txBody>
      </p:sp>
      <p:sp>
        <p:nvSpPr>
          <p:cNvPr id="20485" name="Rectangle 3"/>
          <p:cNvSpPr>
            <a:spLocks noGrp="1" noChangeArrowheads="1"/>
          </p:cNvSpPr>
          <p:nvPr>
            <p:ph type="body" idx="1"/>
          </p:nvPr>
        </p:nvSpPr>
        <p:spPr>
          <a:xfrm>
            <a:off x="685800" y="1219200"/>
            <a:ext cx="7772400" cy="4953000"/>
          </a:xfrm>
        </p:spPr>
        <p:txBody>
          <a:bodyPr/>
          <a:lstStyle/>
          <a:p>
            <a:pPr marL="457200" indent="-457200">
              <a:buFont typeface="+mj-lt"/>
              <a:buAutoNum type="arabicPeriod"/>
            </a:pPr>
            <a:r>
              <a:rPr lang="en-US" dirty="0">
                <a:ea typeface="ＭＳ Ｐゴシック" pitchFamily="34" charset="-128"/>
              </a:rPr>
              <a:t>Two players: </a:t>
            </a: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 MAX</a:t>
            </a:r>
            <a:r>
              <a:rPr lang="en-US" dirty="0">
                <a:ea typeface="ＭＳ Ｐゴシック" pitchFamily="34" charset="-128"/>
              </a:rPr>
              <a:t> moves first.</a:t>
            </a:r>
          </a:p>
          <a:p>
            <a:pPr marL="457200" indent="-457200">
              <a:buFont typeface="+mj-lt"/>
              <a:buAutoNum type="arabicPeriod"/>
            </a:pPr>
            <a:r>
              <a:rPr lang="en-US" i="1" dirty="0">
                <a:solidFill>
                  <a:srgbClr val="0000CC"/>
                </a:solidFill>
                <a:ea typeface="ＭＳ Ｐゴシック" pitchFamily="34" charset="-128"/>
              </a:rPr>
              <a:t>MAX</a:t>
            </a:r>
            <a:r>
              <a:rPr lang="en-US" dirty="0">
                <a:ea typeface="ＭＳ Ｐゴシック" pitchFamily="34" charset="-128"/>
              </a:rPr>
              <a:t> and </a:t>
            </a:r>
            <a:r>
              <a:rPr lang="en-US" i="1" dirty="0">
                <a:solidFill>
                  <a:srgbClr val="0000CC"/>
                </a:solidFill>
                <a:ea typeface="ＭＳ Ｐゴシック" pitchFamily="34" charset="-128"/>
              </a:rPr>
              <a:t>MIN</a:t>
            </a:r>
            <a:r>
              <a:rPr lang="en-US" dirty="0">
                <a:ea typeface="ＭＳ Ｐゴシック" pitchFamily="34" charset="-128"/>
              </a:rPr>
              <a:t> take turns until the game is over. </a:t>
            </a:r>
          </a:p>
          <a:p>
            <a:pPr marL="457200" indent="-457200">
              <a:buFont typeface="+mj-lt"/>
              <a:buAutoNum type="arabicPeriod"/>
            </a:pPr>
            <a:r>
              <a:rPr lang="en-US" dirty="0">
                <a:ea typeface="ＭＳ Ｐゴシック" pitchFamily="34" charset="-128"/>
              </a:rPr>
              <a:t>Winner gets award, loser gets penalty.</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Games as </a:t>
            </a:r>
            <a:r>
              <a:rPr lang="en-US" i="1" dirty="0">
                <a:effectLst>
                  <a:outerShdw blurRad="38100" dist="38100" dir="2700000" algn="tl">
                    <a:srgbClr val="000000">
                      <a:alpha val="43137"/>
                    </a:srgbClr>
                  </a:outerShdw>
                </a:effectLst>
                <a:ea typeface="ＭＳ Ｐゴシック" pitchFamily="34" charset="-128"/>
              </a:rPr>
              <a:t>search</a:t>
            </a:r>
            <a:r>
              <a:rPr lang="en-US" dirty="0">
                <a:ea typeface="ＭＳ Ｐゴシック" pitchFamily="34" charset="-128"/>
              </a:rPr>
              <a:t>:</a:t>
            </a:r>
          </a:p>
          <a:p>
            <a:pPr lvl="1"/>
            <a:r>
              <a:rPr lang="en-US" i="1" dirty="0">
                <a:solidFill>
                  <a:srgbClr val="0000FF"/>
                </a:solidFill>
                <a:ea typeface="ＭＳ Ｐゴシック" pitchFamily="34" charset="-128"/>
              </a:rPr>
              <a:t>Initial state</a:t>
            </a:r>
            <a:r>
              <a:rPr lang="en-US" dirty="0">
                <a:ea typeface="ＭＳ Ｐゴシック" pitchFamily="34" charset="-128"/>
              </a:rPr>
              <a:t>: e.g. board configuration of chess</a:t>
            </a:r>
          </a:p>
          <a:p>
            <a:pPr lvl="1"/>
            <a:r>
              <a:rPr lang="en-US" i="1" dirty="0">
                <a:solidFill>
                  <a:srgbClr val="0000FF"/>
                </a:solidFill>
                <a:ea typeface="ＭＳ Ｐゴシック" pitchFamily="34" charset="-128"/>
              </a:rPr>
              <a:t>Successor function</a:t>
            </a:r>
            <a:r>
              <a:rPr lang="en-US" dirty="0">
                <a:ea typeface="ＭＳ Ｐゴシック" pitchFamily="34" charset="-128"/>
              </a:rPr>
              <a:t>: list of (</a:t>
            </a:r>
            <a:r>
              <a:rPr lang="en-US" dirty="0" err="1">
                <a:ea typeface="ＭＳ Ｐゴシック" pitchFamily="34" charset="-128"/>
              </a:rPr>
              <a:t>move,state</a:t>
            </a:r>
            <a:r>
              <a:rPr lang="en-US" dirty="0">
                <a:ea typeface="ＭＳ Ｐゴシック" pitchFamily="34" charset="-128"/>
              </a:rPr>
              <a:t>) pairs specifying legal moves.</a:t>
            </a:r>
          </a:p>
          <a:p>
            <a:pPr lvl="1"/>
            <a:r>
              <a:rPr lang="en-US" i="1" dirty="0">
                <a:solidFill>
                  <a:srgbClr val="0000FF"/>
                </a:solidFill>
                <a:ea typeface="ＭＳ Ｐゴシック" pitchFamily="34" charset="-128"/>
              </a:rPr>
              <a:t>Terminal test</a:t>
            </a:r>
            <a:r>
              <a:rPr lang="en-US" dirty="0">
                <a:ea typeface="ＭＳ Ｐゴシック" pitchFamily="34" charset="-128"/>
              </a:rPr>
              <a:t>: Is the game finished?</a:t>
            </a:r>
          </a:p>
          <a:p>
            <a:pPr lvl="1"/>
            <a:r>
              <a:rPr lang="en-US" i="1" dirty="0">
                <a:solidFill>
                  <a:srgbClr val="0000FF"/>
                </a:solidFill>
                <a:ea typeface="ＭＳ Ｐゴシック" pitchFamily="34" charset="-128"/>
              </a:rPr>
              <a:t>Utility function</a:t>
            </a:r>
            <a:r>
              <a:rPr lang="en-US" dirty="0">
                <a:ea typeface="ＭＳ Ｐゴシック" pitchFamily="34" charset="-128"/>
              </a:rPr>
              <a:t>: Gives numerical value of terminal states. </a:t>
            </a:r>
            <a:br>
              <a:rPr lang="en-US" dirty="0">
                <a:ea typeface="ＭＳ Ｐゴシック" pitchFamily="34" charset="-128"/>
              </a:rPr>
            </a:br>
            <a:r>
              <a:rPr lang="en-US" dirty="0">
                <a:ea typeface="ＭＳ Ｐゴシック" pitchFamily="34" charset="-128"/>
              </a:rPr>
              <a:t>e.g. win (+∞), lose (-∞) and draw (0) </a:t>
            </a:r>
          </a:p>
          <a:p>
            <a:pPr lvl="1"/>
            <a:r>
              <a:rPr lang="en-US" i="1" dirty="0">
                <a:solidFill>
                  <a:srgbClr val="0000CC"/>
                </a:solidFill>
                <a:ea typeface="ＭＳ Ｐゴシック" pitchFamily="34" charset="-128"/>
              </a:rPr>
              <a:t>MAX</a:t>
            </a:r>
            <a:r>
              <a:rPr lang="en-US" dirty="0">
                <a:ea typeface="ＭＳ Ｐゴシック" pitchFamily="34" charset="-128"/>
              </a:rPr>
              <a:t> uses search tree to determine next move.</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2F075E6D-D18F-4B6F-9512-EA4683546681}" type="slidenum">
              <a:rPr lang="en-US"/>
              <a:pPr/>
              <a:t>12</a:t>
            </a:fld>
            <a:endParaRPr lang="en-US"/>
          </a:p>
        </p:txBody>
      </p:sp>
      <p:sp>
        <p:nvSpPr>
          <p:cNvPr id="21508" name="Rectangle 2"/>
          <p:cNvSpPr>
            <a:spLocks noGrp="1" noChangeArrowheads="1"/>
          </p:cNvSpPr>
          <p:nvPr>
            <p:ph type="title"/>
          </p:nvPr>
        </p:nvSpPr>
        <p:spPr/>
        <p:txBody>
          <a:bodyPr/>
          <a:lstStyle/>
          <a:p>
            <a:r>
              <a:rPr lang="en-US" sz="3600">
                <a:ea typeface="ＭＳ Ｐゴシック" pitchFamily="34" charset="-128"/>
              </a:rPr>
              <a:t>How to Play a Game by Searching</a:t>
            </a:r>
            <a:endParaRPr lang="en-US">
              <a:ea typeface="ＭＳ Ｐゴシック" pitchFamily="34" charset="-128"/>
            </a:endParaRPr>
          </a:p>
        </p:txBody>
      </p:sp>
      <p:sp>
        <p:nvSpPr>
          <p:cNvPr id="24581" name="Rectangle 3"/>
          <p:cNvSpPr>
            <a:spLocks noGrp="1" noChangeArrowheads="1"/>
          </p:cNvSpPr>
          <p:nvPr>
            <p:ph type="body" idx="1"/>
          </p:nvPr>
        </p:nvSpPr>
        <p:spPr>
          <a:xfrm>
            <a:off x="609600" y="1295400"/>
            <a:ext cx="7772400" cy="4114800"/>
          </a:xfrm>
        </p:spPr>
        <p:txBody>
          <a:bodyPr/>
          <a:lstStyle/>
          <a:p>
            <a:pPr>
              <a:lnSpc>
                <a:spcPct val="110000"/>
              </a:lnSpc>
            </a:pPr>
            <a:r>
              <a:rPr lang="en-US" dirty="0">
                <a:ea typeface="ＭＳ Ｐゴシック" pitchFamily="34" charset="-128"/>
              </a:rPr>
              <a:t>General Scheme</a:t>
            </a:r>
          </a:p>
          <a:p>
            <a:pPr marL="914400" lvl="1" indent="-457200">
              <a:lnSpc>
                <a:spcPct val="110000"/>
              </a:lnSpc>
              <a:buFont typeface="+mj-lt"/>
              <a:buAutoNum type="arabicPeriod"/>
            </a:pPr>
            <a:r>
              <a:rPr lang="en-US" b="1" dirty="0">
                <a:ea typeface="ＭＳ Ｐゴシック" pitchFamily="34" charset="-128"/>
              </a:rPr>
              <a:t>Consider all legal successors to the current state (‘board position’)</a:t>
            </a:r>
          </a:p>
          <a:p>
            <a:pPr marL="914400" lvl="1" indent="-457200">
              <a:lnSpc>
                <a:spcPct val="110000"/>
              </a:lnSpc>
              <a:buFont typeface="+mj-lt"/>
              <a:buAutoNum type="arabicPeriod"/>
            </a:pPr>
            <a:r>
              <a:rPr lang="en-US" b="1" dirty="0">
                <a:ea typeface="ＭＳ Ｐゴシック" pitchFamily="34" charset="-128"/>
              </a:rPr>
              <a:t>Evaluate each successor board position</a:t>
            </a:r>
          </a:p>
          <a:p>
            <a:pPr marL="914400" lvl="1" indent="-457200">
              <a:lnSpc>
                <a:spcPct val="110000"/>
              </a:lnSpc>
              <a:buFont typeface="+mj-lt"/>
              <a:buAutoNum type="arabicPeriod"/>
            </a:pPr>
            <a:r>
              <a:rPr lang="en-US" b="1" dirty="0">
                <a:ea typeface="ＭＳ Ｐゴシック" pitchFamily="34" charset="-128"/>
              </a:rPr>
              <a:t>Pick the move which leads to the best board position.</a:t>
            </a:r>
          </a:p>
          <a:p>
            <a:pPr marL="914400" lvl="1" indent="-457200">
              <a:lnSpc>
                <a:spcPct val="110000"/>
              </a:lnSpc>
              <a:buFont typeface="+mj-lt"/>
              <a:buAutoNum type="arabicPeriod"/>
            </a:pPr>
            <a:r>
              <a:rPr lang="en-US" b="1" dirty="0">
                <a:ea typeface="ＭＳ Ｐゴシック" pitchFamily="34" charset="-128"/>
              </a:rPr>
              <a:t>After</a:t>
            </a:r>
            <a:r>
              <a:rPr lang="en-US" b="1" dirty="0">
                <a:solidFill>
                  <a:srgbClr val="0000FF"/>
                </a:solidFill>
                <a:effectLst>
                  <a:outerShdw blurRad="38100" dist="38100" dir="2700000" algn="tl">
                    <a:srgbClr val="000000">
                      <a:alpha val="43137"/>
                    </a:srgbClr>
                  </a:outerShdw>
                </a:effectLst>
                <a:ea typeface="ＭＳ Ｐゴシック" pitchFamily="34" charset="-128"/>
              </a:rPr>
              <a:t> your opponent moves</a:t>
            </a:r>
            <a:r>
              <a:rPr lang="en-US" b="1" dirty="0">
                <a:ea typeface="ＭＳ Ｐゴシック" pitchFamily="34" charset="-128"/>
              </a:rPr>
              <a:t>, </a:t>
            </a:r>
            <a:r>
              <a:rPr lang="en-US" dirty="0">
                <a:ea typeface="ＭＳ Ｐゴシック" pitchFamily="34" charset="-128"/>
              </a:rPr>
              <a:t>repeat.</a:t>
            </a:r>
          </a:p>
          <a:p>
            <a:pPr lvl="1">
              <a:lnSpc>
                <a:spcPct val="110000"/>
              </a:lnSpc>
              <a:buNone/>
            </a:pPr>
            <a:endParaRPr lang="en-US" dirty="0">
              <a:ea typeface="ＭＳ Ｐゴシック" pitchFamily="34" charset="-128"/>
            </a:endParaRPr>
          </a:p>
          <a:p>
            <a:pPr>
              <a:lnSpc>
                <a:spcPct val="110000"/>
              </a:lnSpc>
            </a:pPr>
            <a:r>
              <a:rPr lang="en-US">
                <a:ea typeface="ＭＳ Ｐゴシック" pitchFamily="34" charset="-128"/>
              </a:rPr>
              <a:t>Design issues</a:t>
            </a:r>
            <a:endParaRPr lang="en-US" dirty="0">
              <a:ea typeface="ＭＳ Ｐゴシック" pitchFamily="34" charset="-128"/>
            </a:endParaRPr>
          </a:p>
          <a:p>
            <a:pPr lvl="1">
              <a:lnSpc>
                <a:spcPct val="110000"/>
              </a:lnSpc>
              <a:buFont typeface="Arial" pitchFamily="34" charset="0"/>
              <a:buAutoNum type="arabicPeriod"/>
            </a:pPr>
            <a:r>
              <a:rPr lang="en-US" dirty="0">
                <a:ea typeface="ＭＳ Ｐゴシック" pitchFamily="34" charset="-128"/>
              </a:rPr>
              <a:t>Representing the ‘board’</a:t>
            </a:r>
          </a:p>
          <a:p>
            <a:pPr lvl="1">
              <a:lnSpc>
                <a:spcPct val="110000"/>
              </a:lnSpc>
              <a:buFont typeface="Arial" pitchFamily="34" charset="0"/>
              <a:buAutoNum type="arabicPeriod"/>
            </a:pPr>
            <a:r>
              <a:rPr lang="en-US" dirty="0">
                <a:ea typeface="ＭＳ Ｐゴシック" pitchFamily="34" charset="-128"/>
              </a:rPr>
              <a:t>Representing legal next boards</a:t>
            </a:r>
          </a:p>
          <a:p>
            <a:pPr lvl="1">
              <a:lnSpc>
                <a:spcPct val="110000"/>
              </a:lnSpc>
              <a:buFont typeface="Arial" pitchFamily="34" charset="0"/>
              <a:buAutoNum type="arabicPeriod"/>
            </a:pPr>
            <a:r>
              <a:rPr lang="en-US" dirty="0">
                <a:ea typeface="ＭＳ Ｐゴシック" pitchFamily="34" charset="-128"/>
              </a:rPr>
              <a:t>Evaluating positions</a:t>
            </a:r>
          </a:p>
          <a:p>
            <a:pPr lvl="1">
              <a:lnSpc>
                <a:spcPct val="110000"/>
              </a:lnSpc>
              <a:buFont typeface="Arial" pitchFamily="34" charset="0"/>
              <a:buAutoNum type="arabicPeriod"/>
            </a:pPr>
            <a:r>
              <a:rPr lang="en-US" dirty="0">
                <a:ea typeface="ＭＳ Ｐゴシック" pitchFamily="34" charset="-128"/>
              </a:rPr>
              <a:t>Looking ahead</a:t>
            </a:r>
          </a:p>
          <a:p>
            <a:pPr lvl="1">
              <a:lnSpc>
                <a:spcPct val="110000"/>
              </a:lnSpc>
              <a:buFont typeface="Arial" pitchFamily="34" charset="0"/>
              <a:buChar char="•"/>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13</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Only standard pawn moves:</a:t>
            </a:r>
          </a:p>
          <a:p>
            <a:pPr marL="914400" lvl="1" indent="-457200">
              <a:buFont typeface="+mj-lt"/>
              <a:buAutoNum type="arabicPeriod"/>
            </a:pPr>
            <a:r>
              <a:rPr lang="en-US" dirty="0">
                <a:ea typeface="ＭＳ Ｐゴシック" pitchFamily="34" charset="-128"/>
              </a:rPr>
              <a:t>A pawn moves forward one square onto an empty square </a:t>
            </a:r>
          </a:p>
          <a:p>
            <a:pPr marL="914400" lvl="1" indent="-457200">
              <a:buFont typeface="+mj-lt"/>
              <a:buAutoNum type="arabicPeriod"/>
            </a:pPr>
            <a:r>
              <a:rPr lang="en-US" dirty="0">
                <a:ea typeface="ＭＳ Ｐゴシック" pitchFamily="34" charset="-128"/>
              </a:rPr>
              <a:t>A pawn “captures” an opponent pawn by moving  diagonally forward one square, if that square contains an opposing pawn. The opposing pawn is removed from the board. </a:t>
            </a:r>
          </a:p>
          <a:p>
            <a:endParaRPr lang="en-US" dirty="0">
              <a:ea typeface="ＭＳ Ｐゴシック" pitchFamily="34" charset="-128"/>
            </a:endParaRPr>
          </a:p>
        </p:txBody>
      </p:sp>
      <p:pic>
        <p:nvPicPr>
          <p:cNvPr id="4098"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F0DDC150-21FE-43E4-9CFA-73BA71AA56DC}" type="slidenum">
              <a:rPr lang="en-US"/>
              <a:pPr/>
              <a:t>14</a:t>
            </a:fld>
            <a:endParaRPr lang="en-US"/>
          </a:p>
        </p:txBody>
      </p:sp>
      <p:sp>
        <p:nvSpPr>
          <p:cNvPr id="23556" name="Rectangle 2"/>
          <p:cNvSpPr>
            <a:spLocks noGrp="1" noChangeArrowheads="1"/>
          </p:cNvSpPr>
          <p:nvPr>
            <p:ph type="title"/>
          </p:nvPr>
        </p:nvSpPr>
        <p:spPr/>
        <p:txBody>
          <a:bodyPr/>
          <a:lstStyle/>
          <a:p>
            <a:r>
              <a:rPr lang="en-US" dirty="0" err="1">
                <a:ea typeface="ＭＳ Ｐゴシック" pitchFamily="34" charset="-128"/>
              </a:rPr>
              <a:t>Hexapawn</a:t>
            </a:r>
            <a:r>
              <a:rPr lang="en-US" dirty="0">
                <a:ea typeface="ＭＳ Ｐゴシック" pitchFamily="34" charset="-128"/>
              </a:rPr>
              <a:t>: A very simple Game</a:t>
            </a:r>
          </a:p>
        </p:txBody>
      </p:sp>
      <p:sp>
        <p:nvSpPr>
          <p:cNvPr id="23557" name="Rectangle 3"/>
          <p:cNvSpPr>
            <a:spLocks noGrp="1" noChangeArrowheads="1"/>
          </p:cNvSpPr>
          <p:nvPr>
            <p:ph type="body" idx="1"/>
          </p:nvPr>
        </p:nvSpPr>
        <p:spPr/>
        <p:txBody>
          <a:bodyPr/>
          <a:lstStyle/>
          <a:p>
            <a:r>
              <a:rPr lang="en-US" dirty="0" err="1">
                <a:ea typeface="ＭＳ Ｐゴシック" pitchFamily="34" charset="-128"/>
              </a:rPr>
              <a:t>Hexapawn</a:t>
            </a:r>
            <a:r>
              <a:rPr lang="en-US" dirty="0">
                <a:ea typeface="ＭＳ Ｐゴシック" pitchFamily="34" charset="-128"/>
              </a:rPr>
              <a:t> is played on a  3x3 chessboard </a:t>
            </a: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Player P</a:t>
            </a:r>
            <a:r>
              <a:rPr lang="en-US" baseline="-25000" dirty="0">
                <a:ea typeface="ＭＳ Ｐゴシック" pitchFamily="34" charset="-128"/>
              </a:rPr>
              <a:t>1</a:t>
            </a:r>
            <a:r>
              <a:rPr lang="en-US" dirty="0">
                <a:ea typeface="ＭＳ Ｐゴシック" pitchFamily="34" charset="-128"/>
              </a:rPr>
              <a:t> wins the game against P</a:t>
            </a:r>
            <a:r>
              <a:rPr lang="en-US" baseline="-25000" dirty="0">
                <a:ea typeface="ＭＳ Ｐゴシック" pitchFamily="34" charset="-128"/>
              </a:rPr>
              <a:t>2</a:t>
            </a:r>
            <a:r>
              <a:rPr lang="en-US" dirty="0">
                <a:ea typeface="ＭＳ Ｐゴシック" pitchFamily="34" charset="-128"/>
              </a:rPr>
              <a:t> when: </a:t>
            </a:r>
          </a:p>
          <a:p>
            <a:pPr lvl="1"/>
            <a:r>
              <a:rPr lang="en-US" dirty="0">
                <a:ea typeface="ＭＳ Ｐゴシック" pitchFamily="34" charset="-128"/>
              </a:rPr>
              <a:t>One of P</a:t>
            </a:r>
            <a:r>
              <a:rPr lang="en-US" baseline="-25000" dirty="0">
                <a:ea typeface="ＭＳ Ｐゴシック" pitchFamily="34" charset="-128"/>
              </a:rPr>
              <a:t>1</a:t>
            </a:r>
            <a:r>
              <a:rPr lang="en-US" dirty="0">
                <a:ea typeface="ＭＳ Ｐゴシック" pitchFamily="34" charset="-128"/>
              </a:rPr>
              <a:t>’s pawns reaches the far side of the </a:t>
            </a:r>
            <a:r>
              <a:rPr lang="en-US" dirty="0" smtClean="0">
                <a:ea typeface="ＭＳ Ｐゴシック" pitchFamily="34" charset="-128"/>
              </a:rPr>
              <a:t>board, or</a:t>
            </a:r>
            <a:endParaRPr lang="en-US" dirty="0">
              <a:ea typeface="ＭＳ Ｐゴシック" pitchFamily="34" charset="-128"/>
            </a:endParaRP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cannot move because no legal move is possible. </a:t>
            </a:r>
          </a:p>
          <a:p>
            <a:pPr lvl="1"/>
            <a:r>
              <a:rPr lang="en-US" dirty="0">
                <a:ea typeface="ＭＳ Ｐゴシック" pitchFamily="34" charset="-128"/>
              </a:rPr>
              <a:t>P</a:t>
            </a:r>
            <a:r>
              <a:rPr lang="en-US" baseline="-25000" dirty="0">
                <a:ea typeface="ＭＳ Ｐゴシック" pitchFamily="34" charset="-128"/>
              </a:rPr>
              <a:t>2</a:t>
            </a:r>
            <a:r>
              <a:rPr lang="en-US" dirty="0">
                <a:ea typeface="ＭＳ Ｐゴシック" pitchFamily="34" charset="-128"/>
              </a:rPr>
              <a:t> has no pawns left. </a:t>
            </a:r>
          </a:p>
          <a:p>
            <a:pPr algn="ctr">
              <a:buFont typeface="Symbol" pitchFamily="18" charset="2"/>
              <a:buNone/>
            </a:pPr>
            <a:r>
              <a:rPr lang="en-US" sz="2000" b="0" i="1" dirty="0">
                <a:ea typeface="ＭＳ Ｐゴシック" pitchFamily="34" charset="-128"/>
              </a:rPr>
              <a:t>(Invented by Martin Gardner in 1962, with learning “program” using match boxes. Reprinted in “The Unexpected Hanging..)</a:t>
            </a:r>
          </a:p>
          <a:p>
            <a:endParaRPr lang="en-US" dirty="0">
              <a:ea typeface="ＭＳ Ｐゴシック" pitchFamily="34" charset="-128"/>
            </a:endParaRPr>
          </a:p>
        </p:txBody>
      </p:sp>
      <p:pic>
        <p:nvPicPr>
          <p:cNvPr id="7" name="Picture 2" descr="http://www.chessvariants.org/small.dir/hexapawn_ope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287" y="1752600"/>
            <a:ext cx="1890713" cy="18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97063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4579" name="Slide Number Placeholder 5"/>
          <p:cNvSpPr>
            <a:spLocks noGrp="1"/>
          </p:cNvSpPr>
          <p:nvPr>
            <p:ph type="sldNum" sz="quarter" idx="12"/>
          </p:nvPr>
        </p:nvSpPr>
        <p:spPr>
          <a:noFill/>
        </p:spPr>
        <p:txBody>
          <a:bodyPr/>
          <a:lstStyle/>
          <a:p>
            <a:r>
              <a:rPr lang="en-US"/>
              <a:t>       </a:t>
            </a:r>
            <a:fld id="{26A607FD-51A6-4506-93E0-FDEB67879288}" type="slidenum">
              <a:rPr lang="en-US"/>
              <a:pPr/>
              <a:t>15</a:t>
            </a:fld>
            <a:endParaRPr lang="en-US"/>
          </a:p>
        </p:txBody>
      </p:sp>
      <p:sp>
        <p:nvSpPr>
          <p:cNvPr id="24580" name="Rectangle 2"/>
          <p:cNvSpPr>
            <a:spLocks noGrp="1" noChangeArrowheads="1"/>
          </p:cNvSpPr>
          <p:nvPr>
            <p:ph type="title"/>
          </p:nvPr>
        </p:nvSpPr>
        <p:spPr/>
        <p:txBody>
          <a:bodyPr/>
          <a:lstStyle/>
          <a:p>
            <a:r>
              <a:rPr lang="en-US">
                <a:ea typeface="ＭＳ Ｐゴシック" pitchFamily="34" charset="-128"/>
              </a:rPr>
              <a:t>Hexapawn: Three Possible First Moves</a:t>
            </a:r>
          </a:p>
        </p:txBody>
      </p:sp>
      <p:sp>
        <p:nvSpPr>
          <p:cNvPr id="24581" name="Rectangle 3"/>
          <p:cNvSpPr>
            <a:spLocks noGrp="1" noChangeArrowheads="1"/>
          </p:cNvSpPr>
          <p:nvPr>
            <p:ph type="body" idx="1"/>
          </p:nvPr>
        </p:nvSpPr>
        <p:spPr/>
        <p:txBody>
          <a:bodyPr/>
          <a:lstStyle/>
          <a:p>
            <a:endParaRPr lang="en-US">
              <a:ea typeface="ＭＳ Ｐゴシック" pitchFamily="34" charset="-128"/>
            </a:endParaRPr>
          </a:p>
        </p:txBody>
      </p:sp>
      <p:graphicFrame>
        <p:nvGraphicFramePr>
          <p:cNvPr id="1185796" name="Group 4"/>
          <p:cNvGraphicFramePr>
            <a:graphicFrameLocks noGrp="1"/>
          </p:cNvGraphicFramePr>
          <p:nvPr/>
        </p:nvGraphicFramePr>
        <p:xfrm>
          <a:off x="5638800" y="38100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15" name="Group 23"/>
          <p:cNvGraphicFramePr>
            <a:graphicFrameLocks noGrp="1"/>
          </p:cNvGraphicFramePr>
          <p:nvPr/>
        </p:nvGraphicFramePr>
        <p:xfrm>
          <a:off x="2667000" y="38100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34" name="Group 42"/>
          <p:cNvGraphicFramePr>
            <a:graphicFrameLocks noGrp="1"/>
          </p:cNvGraphicFramePr>
          <p:nvPr/>
        </p:nvGraphicFramePr>
        <p:xfrm>
          <a:off x="4152900" y="3871913"/>
          <a:ext cx="838200" cy="1005840"/>
        </p:xfrm>
        <a:graphic>
          <a:graphicData uri="http://schemas.openxmlformats.org/drawingml/2006/table">
            <a:tbl>
              <a:tblPr/>
              <a:tblGrid>
                <a:gridCol w="266700">
                  <a:extLst>
                    <a:ext uri="{9D8B030D-6E8A-4147-A177-3AD203B41FA5}">
                      <a16:colId xmlns:a16="http://schemas.microsoft.com/office/drawing/2014/main" xmlns="" val="20000"/>
                    </a:ext>
                  </a:extLst>
                </a:gridCol>
                <a:gridCol w="293688">
                  <a:extLst>
                    <a:ext uri="{9D8B030D-6E8A-4147-A177-3AD203B41FA5}">
                      <a16:colId xmlns:a16="http://schemas.microsoft.com/office/drawing/2014/main" xmlns="" val="20001"/>
                    </a:ext>
                  </a:extLst>
                </a:gridCol>
                <a:gridCol w="277812">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5853" name="Group 61"/>
          <p:cNvGraphicFramePr>
            <a:graphicFrameLocks noGrp="1"/>
          </p:cNvGraphicFramePr>
          <p:nvPr/>
        </p:nvGraphicFramePr>
        <p:xfrm>
          <a:off x="4191000" y="18288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sp>
        <p:nvSpPr>
          <p:cNvPr id="24658" name="Line 80"/>
          <p:cNvSpPr>
            <a:spLocks noChangeShapeType="1"/>
          </p:cNvSpPr>
          <p:nvPr/>
        </p:nvSpPr>
        <p:spPr bwMode="auto">
          <a:xfrm flipH="1">
            <a:off x="3200400" y="28956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59" name="Line 81"/>
          <p:cNvSpPr>
            <a:spLocks noChangeShapeType="1"/>
          </p:cNvSpPr>
          <p:nvPr/>
        </p:nvSpPr>
        <p:spPr bwMode="auto">
          <a:xfrm>
            <a:off x="4572000" y="2971800"/>
            <a:ext cx="0" cy="685800"/>
          </a:xfrm>
          <a:prstGeom prst="line">
            <a:avLst/>
          </a:prstGeom>
          <a:noFill/>
          <a:ln w="9525">
            <a:solidFill>
              <a:schemeClr val="tx1"/>
            </a:solidFill>
            <a:miter lim="800000"/>
            <a:headEnd/>
            <a:tailEnd type="triangle" w="med" len="med"/>
          </a:ln>
        </p:spPr>
        <p:txBody>
          <a:bodyPr wrap="none"/>
          <a:lstStyle/>
          <a:p>
            <a:endParaRPr lang="en-US"/>
          </a:p>
        </p:txBody>
      </p:sp>
      <p:sp>
        <p:nvSpPr>
          <p:cNvPr id="24660" name="Line 82"/>
          <p:cNvSpPr>
            <a:spLocks noChangeShapeType="1"/>
          </p:cNvSpPr>
          <p:nvPr/>
        </p:nvSpPr>
        <p:spPr bwMode="auto">
          <a:xfrm>
            <a:off x="4572000" y="2895600"/>
            <a:ext cx="1447800" cy="838200"/>
          </a:xfrm>
          <a:prstGeom prst="line">
            <a:avLst/>
          </a:prstGeom>
          <a:noFill/>
          <a:ln w="9525">
            <a:solidFill>
              <a:schemeClr val="tx1"/>
            </a:solidFill>
            <a:miter lim="800000"/>
            <a:headEnd/>
            <a:tailEnd type="triangle" w="med" len="med"/>
          </a:ln>
        </p:spPr>
        <p:txBody>
          <a:bodyPr wrap="none"/>
          <a:lstStyle/>
          <a:p>
            <a:endParaRPr lang="en-US"/>
          </a:p>
        </p:txBody>
      </p:sp>
      <p:sp>
        <p:nvSpPr>
          <p:cNvPr id="24661" name="Text Box 83"/>
          <p:cNvSpPr txBox="1">
            <a:spLocks noChangeArrowheads="1"/>
          </p:cNvSpPr>
          <p:nvPr/>
        </p:nvSpPr>
        <p:spPr bwMode="auto">
          <a:xfrm>
            <a:off x="5257800" y="2971800"/>
            <a:ext cx="2035175" cy="457200"/>
          </a:xfrm>
          <a:prstGeom prst="rect">
            <a:avLst/>
          </a:prstGeom>
          <a:noFill/>
          <a:ln w="9525">
            <a:noFill/>
            <a:miter lim="800000"/>
            <a:headEnd/>
            <a:tailEnd/>
          </a:ln>
        </p:spPr>
        <p:txBody>
          <a:bodyPr>
            <a:spAutoFit/>
          </a:bodyPr>
          <a:lstStyle/>
          <a:p>
            <a:pPr>
              <a:spcBef>
                <a:spcPct val="50000"/>
              </a:spcBef>
            </a:pPr>
            <a:r>
              <a:rPr lang="en-US" i="1">
                <a:solidFill>
                  <a:schemeClr val="accent2"/>
                </a:solidFill>
                <a:latin typeface="Franklin Gothic Medium" pitchFamily="34" charset="0"/>
              </a:rPr>
              <a:t>White moves</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16</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ea typeface="ＭＳ Ｐゴシック" pitchFamily="34" charset="-128"/>
              </a:rPr>
              <a:t>Represent the game problem space by a tree:</a:t>
            </a:r>
          </a:p>
          <a:p>
            <a:pPr lvl="1"/>
            <a:r>
              <a:rPr lang="en-US" dirty="0">
                <a:ea typeface="ＭＳ Ｐゴシック" pitchFamily="34" charset="-128"/>
              </a:rPr>
              <a:t>Nodes represent ‘board positions’; edges represent legal moves.</a:t>
            </a:r>
          </a:p>
          <a:p>
            <a:pPr lvl="1"/>
            <a:r>
              <a:rPr lang="en-US" dirty="0">
                <a:ea typeface="ＭＳ Ｐゴシック" pitchFamily="34" charset="-128"/>
              </a:rPr>
              <a:t>Root node is the first position in which a decision must be made.</a:t>
            </a:r>
          </a:p>
          <a:p>
            <a:pPr lvl="1"/>
            <a:endParaRPr lang="en-US" dirty="0">
              <a:ea typeface="ＭＳ Ｐゴシック" pitchFamily="34" charset="-128"/>
            </a:endParaRPr>
          </a:p>
          <a:p>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5603" name="Slide Number Placeholder 5"/>
          <p:cNvSpPr>
            <a:spLocks noGrp="1"/>
          </p:cNvSpPr>
          <p:nvPr>
            <p:ph type="sldNum" sz="quarter" idx="12"/>
          </p:nvPr>
        </p:nvSpPr>
        <p:spPr>
          <a:noFill/>
        </p:spPr>
        <p:txBody>
          <a:bodyPr/>
          <a:lstStyle/>
          <a:p>
            <a:r>
              <a:rPr lang="en-US"/>
              <a:t>       </a:t>
            </a:r>
            <a:fld id="{1A8AD733-64FF-4C42-89B8-5DB133E2A397}" type="slidenum">
              <a:rPr lang="en-US"/>
              <a:pPr/>
              <a:t>17</a:t>
            </a:fld>
            <a:endParaRPr lang="en-US"/>
          </a:p>
        </p:txBody>
      </p:sp>
      <p:sp>
        <p:nvSpPr>
          <p:cNvPr id="25604" name="Rectangle 2"/>
          <p:cNvSpPr>
            <a:spLocks noGrp="1" noChangeArrowheads="1"/>
          </p:cNvSpPr>
          <p:nvPr>
            <p:ph type="title"/>
          </p:nvPr>
        </p:nvSpPr>
        <p:spPr>
          <a:xfrm>
            <a:off x="685800" y="609600"/>
            <a:ext cx="8077200" cy="457200"/>
          </a:xfrm>
        </p:spPr>
        <p:txBody>
          <a:bodyPr/>
          <a:lstStyle/>
          <a:p>
            <a:r>
              <a:rPr lang="en-US" sz="2800">
                <a:ea typeface="ＭＳ Ｐゴシック" pitchFamily="34" charset="-128"/>
              </a:rPr>
              <a:t>Hexapawn: Simplified Game Tree for 2 Moves</a:t>
            </a:r>
          </a:p>
        </p:txBody>
      </p:sp>
      <p:graphicFrame>
        <p:nvGraphicFramePr>
          <p:cNvPr id="1188867" name="Group 3"/>
          <p:cNvGraphicFramePr>
            <a:graphicFrameLocks noGrp="1"/>
          </p:cNvGraphicFramePr>
          <p:nvPr/>
        </p:nvGraphicFramePr>
        <p:xfrm>
          <a:off x="63246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3048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886" name="Group 22"/>
          <p:cNvGraphicFramePr>
            <a:graphicFrameLocks noGrp="1"/>
          </p:cNvGraphicFramePr>
          <p:nvPr/>
        </p:nvGraphicFramePr>
        <p:xfrm>
          <a:off x="12192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05" name="Group 41"/>
          <p:cNvGraphicFramePr>
            <a:graphicFrameLocks noGrp="1"/>
          </p:cNvGraphicFramePr>
          <p:nvPr/>
        </p:nvGraphicFramePr>
        <p:xfrm>
          <a:off x="4152900" y="28813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24" name="Group 60"/>
          <p:cNvGraphicFramePr>
            <a:graphicFrameLocks noGrp="1"/>
          </p:cNvGraphicFramePr>
          <p:nvPr/>
        </p:nvGraphicFramePr>
        <p:xfrm>
          <a:off x="4152900" y="1295400"/>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43" name="Group 79"/>
          <p:cNvGraphicFramePr>
            <a:graphicFrameLocks noGrp="1"/>
          </p:cNvGraphicFramePr>
          <p:nvPr/>
        </p:nvGraphicFramePr>
        <p:xfrm>
          <a:off x="22860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62" name="Group 98"/>
          <p:cNvGraphicFramePr>
            <a:graphicFrameLocks noGrp="1"/>
          </p:cNvGraphicFramePr>
          <p:nvPr/>
        </p:nvGraphicFramePr>
        <p:xfrm>
          <a:off x="12954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8981" name="Group 117"/>
          <p:cNvGraphicFramePr>
            <a:graphicFrameLocks noGrp="1"/>
          </p:cNvGraphicFramePr>
          <p:nvPr/>
        </p:nvGraphicFramePr>
        <p:xfrm>
          <a:off x="3048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00" name="Group 136"/>
          <p:cNvGraphicFramePr>
            <a:graphicFrameLocks noGrp="1"/>
          </p:cNvGraphicFramePr>
          <p:nvPr/>
        </p:nvGraphicFramePr>
        <p:xfrm>
          <a:off x="65532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19" name="Group 155"/>
          <p:cNvGraphicFramePr>
            <a:graphicFrameLocks noGrp="1"/>
          </p:cNvGraphicFramePr>
          <p:nvPr/>
        </p:nvGraphicFramePr>
        <p:xfrm>
          <a:off x="35052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38" name="Group 174"/>
          <p:cNvGraphicFramePr>
            <a:graphicFrameLocks noGrp="1"/>
          </p:cNvGraphicFramePr>
          <p:nvPr/>
        </p:nvGraphicFramePr>
        <p:xfrm>
          <a:off x="45720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graphicFrame>
        <p:nvGraphicFramePr>
          <p:cNvPr id="1189057" name="Group 193"/>
          <p:cNvGraphicFramePr>
            <a:graphicFrameLocks noGrp="1"/>
          </p:cNvGraphicFramePr>
          <p:nvPr/>
        </p:nvGraphicFramePr>
        <p:xfrm>
          <a:off x="5562600" y="4862513"/>
          <a:ext cx="838200" cy="1005840"/>
        </p:xfrm>
        <a:graphic>
          <a:graphicData uri="http://schemas.openxmlformats.org/drawingml/2006/table">
            <a:tbl>
              <a:tblPr/>
              <a:tblGrid>
                <a:gridCol w="279400">
                  <a:extLst>
                    <a:ext uri="{9D8B030D-6E8A-4147-A177-3AD203B41FA5}">
                      <a16:colId xmlns:a16="http://schemas.microsoft.com/office/drawing/2014/main" xmlns="" val="20000"/>
                    </a:ext>
                  </a:extLst>
                </a:gridCol>
                <a:gridCol w="279400">
                  <a:extLst>
                    <a:ext uri="{9D8B030D-6E8A-4147-A177-3AD203B41FA5}">
                      <a16:colId xmlns:a16="http://schemas.microsoft.com/office/drawing/2014/main" xmlns="" val="20001"/>
                    </a:ext>
                  </a:extLst>
                </a:gridCol>
                <a:gridCol w="279400">
                  <a:extLst>
                    <a:ext uri="{9D8B030D-6E8A-4147-A177-3AD203B41FA5}">
                      <a16:colId xmlns:a16="http://schemas.microsoft.com/office/drawing/2014/main" xmlns="" val="20002"/>
                    </a:ext>
                  </a:extLst>
                </a:gridCol>
              </a:tblGrid>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0"/>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xmlns="" val="10001"/>
                  </a:ext>
                </a:extLst>
              </a:tr>
              <a:tr h="27940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endParaRPr kumimoji="0" lang="en-US" sz="1600" b="1" i="0" u="none" strike="noStrike" cap="none" normalizeH="0" baseline="0">
                        <a:ln>
                          <a:noFill/>
                        </a:ln>
                        <a:solidFill>
                          <a:schemeClr val="tx1"/>
                        </a:solidFill>
                        <a:effectLst/>
                        <a:latin typeface="Arial" pitchFamily="34" charset="0"/>
                        <a:cs typeface="Arial"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endPar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100000"/>
                        <a:buFont typeface="Symbol" pitchFamily="18" charset="2"/>
                        <a:buNone/>
                        <a:tabLst/>
                      </a:pPr>
                      <a:r>
                        <a:rPr kumimoji="0" lang="en-US" sz="1600" b="1" i="0" u="none" strike="noStrike" cap="none" normalizeH="0" baseline="0">
                          <a:ln>
                            <a:noFill/>
                          </a:ln>
                          <a:solidFill>
                            <a:schemeClr val="tx1"/>
                          </a:solidFill>
                          <a:effectLst/>
                          <a:latin typeface="Arial" pitchFamily="34" charset="0"/>
                          <a:cs typeface="Arial" pitchFamily="34" charset="0"/>
                          <a:sym typeface="Wingdings 2" pitchFamily="18" charset="2"/>
                        </a:rPr>
                        <a: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xmlns="" val="10002"/>
                  </a:ext>
                </a:extLst>
              </a:tr>
            </a:tbl>
          </a:graphicData>
        </a:graphic>
      </p:graphicFrame>
      <p:sp>
        <p:nvSpPr>
          <p:cNvPr id="25814" name="Line 212"/>
          <p:cNvSpPr>
            <a:spLocks noChangeShapeType="1"/>
          </p:cNvSpPr>
          <p:nvPr/>
        </p:nvSpPr>
        <p:spPr bwMode="auto">
          <a:xfrm flipH="1">
            <a:off x="1752600" y="2362200"/>
            <a:ext cx="28194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5" name="Line 213"/>
          <p:cNvSpPr>
            <a:spLocks noChangeShapeType="1"/>
          </p:cNvSpPr>
          <p:nvPr/>
        </p:nvSpPr>
        <p:spPr bwMode="auto">
          <a:xfrm>
            <a:off x="4572000" y="2362200"/>
            <a:ext cx="0" cy="381000"/>
          </a:xfrm>
          <a:prstGeom prst="line">
            <a:avLst/>
          </a:prstGeom>
          <a:noFill/>
          <a:ln w="9525">
            <a:solidFill>
              <a:schemeClr val="tx1"/>
            </a:solidFill>
            <a:miter lim="800000"/>
            <a:headEnd/>
            <a:tailEnd type="triangle" w="med" len="med"/>
          </a:ln>
        </p:spPr>
        <p:txBody>
          <a:bodyPr wrap="none"/>
          <a:lstStyle/>
          <a:p>
            <a:endParaRPr lang="en-US"/>
          </a:p>
        </p:txBody>
      </p:sp>
      <p:sp>
        <p:nvSpPr>
          <p:cNvPr id="25816" name="Line 214"/>
          <p:cNvSpPr>
            <a:spLocks noChangeShapeType="1"/>
          </p:cNvSpPr>
          <p:nvPr/>
        </p:nvSpPr>
        <p:spPr bwMode="auto">
          <a:xfrm>
            <a:off x="4572000" y="2362200"/>
            <a:ext cx="2133600" cy="457200"/>
          </a:xfrm>
          <a:prstGeom prst="line">
            <a:avLst/>
          </a:prstGeom>
          <a:noFill/>
          <a:ln w="9525">
            <a:solidFill>
              <a:schemeClr val="tx1"/>
            </a:solidFill>
            <a:miter lim="800000"/>
            <a:headEnd/>
            <a:tailEnd type="triangle" w="med" len="med"/>
          </a:ln>
        </p:spPr>
        <p:txBody>
          <a:bodyPr wrap="none"/>
          <a:lstStyle/>
          <a:p>
            <a:endParaRPr lang="en-US"/>
          </a:p>
        </p:txBody>
      </p:sp>
      <p:sp>
        <p:nvSpPr>
          <p:cNvPr id="25817" name="Line 215"/>
          <p:cNvSpPr>
            <a:spLocks noChangeShapeType="1"/>
          </p:cNvSpPr>
          <p:nvPr/>
        </p:nvSpPr>
        <p:spPr bwMode="auto">
          <a:xfrm flipH="1">
            <a:off x="762000" y="3962400"/>
            <a:ext cx="9144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8" name="Line 216"/>
          <p:cNvSpPr>
            <a:spLocks noChangeShapeType="1"/>
          </p:cNvSpPr>
          <p:nvPr/>
        </p:nvSpPr>
        <p:spPr bwMode="auto">
          <a:xfrm>
            <a:off x="1676400" y="3962400"/>
            <a:ext cx="0" cy="838200"/>
          </a:xfrm>
          <a:prstGeom prst="line">
            <a:avLst/>
          </a:prstGeom>
          <a:noFill/>
          <a:ln w="9525">
            <a:solidFill>
              <a:schemeClr val="tx1"/>
            </a:solidFill>
            <a:miter lim="800000"/>
            <a:headEnd/>
            <a:tailEnd type="triangle" w="med" len="med"/>
          </a:ln>
        </p:spPr>
        <p:txBody>
          <a:bodyPr wrap="none"/>
          <a:lstStyle/>
          <a:p>
            <a:endParaRPr lang="en-US"/>
          </a:p>
        </p:txBody>
      </p:sp>
      <p:sp>
        <p:nvSpPr>
          <p:cNvPr id="25819" name="Line 217"/>
          <p:cNvSpPr>
            <a:spLocks noChangeShapeType="1"/>
          </p:cNvSpPr>
          <p:nvPr/>
        </p:nvSpPr>
        <p:spPr bwMode="auto">
          <a:xfrm>
            <a:off x="1676400" y="3962400"/>
            <a:ext cx="990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0" name="Line 218"/>
          <p:cNvSpPr>
            <a:spLocks noChangeShapeType="1"/>
          </p:cNvSpPr>
          <p:nvPr/>
        </p:nvSpPr>
        <p:spPr bwMode="auto">
          <a:xfrm flipH="1">
            <a:off x="3962400" y="3962400"/>
            <a:ext cx="609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1" name="Line 219"/>
          <p:cNvSpPr>
            <a:spLocks noChangeShapeType="1"/>
          </p:cNvSpPr>
          <p:nvPr/>
        </p:nvSpPr>
        <p:spPr bwMode="auto">
          <a:xfrm>
            <a:off x="4572000" y="4038600"/>
            <a:ext cx="381000" cy="762000"/>
          </a:xfrm>
          <a:prstGeom prst="line">
            <a:avLst/>
          </a:prstGeom>
          <a:noFill/>
          <a:ln w="9525">
            <a:solidFill>
              <a:schemeClr val="tx1"/>
            </a:solidFill>
            <a:miter lim="800000"/>
            <a:headEnd/>
            <a:tailEnd type="triangle" w="med" len="med"/>
          </a:ln>
        </p:spPr>
        <p:txBody>
          <a:bodyPr wrap="none"/>
          <a:lstStyle/>
          <a:p>
            <a:endParaRPr lang="en-US"/>
          </a:p>
        </p:txBody>
      </p:sp>
      <p:sp>
        <p:nvSpPr>
          <p:cNvPr id="25822" name="Line 220"/>
          <p:cNvSpPr>
            <a:spLocks noChangeShapeType="1"/>
          </p:cNvSpPr>
          <p:nvPr/>
        </p:nvSpPr>
        <p:spPr bwMode="auto">
          <a:xfrm>
            <a:off x="4572000" y="3962400"/>
            <a:ext cx="13716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3" name="Line 221"/>
          <p:cNvSpPr>
            <a:spLocks noChangeShapeType="1"/>
          </p:cNvSpPr>
          <p:nvPr/>
        </p:nvSpPr>
        <p:spPr bwMode="auto">
          <a:xfrm>
            <a:off x="4572000" y="3962400"/>
            <a:ext cx="2362200" cy="838200"/>
          </a:xfrm>
          <a:prstGeom prst="line">
            <a:avLst/>
          </a:prstGeom>
          <a:noFill/>
          <a:ln w="9525">
            <a:solidFill>
              <a:schemeClr val="tx1"/>
            </a:solidFill>
            <a:miter lim="800000"/>
            <a:headEnd/>
            <a:tailEnd type="triangle" w="med" len="med"/>
          </a:ln>
        </p:spPr>
        <p:txBody>
          <a:bodyPr wrap="none"/>
          <a:lstStyle/>
          <a:p>
            <a:endParaRPr lang="en-US"/>
          </a:p>
        </p:txBody>
      </p:sp>
      <p:sp>
        <p:nvSpPr>
          <p:cNvPr id="25824" name="Line 222"/>
          <p:cNvSpPr>
            <a:spLocks noChangeShapeType="1"/>
          </p:cNvSpPr>
          <p:nvPr/>
        </p:nvSpPr>
        <p:spPr bwMode="auto">
          <a:xfrm flipH="1">
            <a:off x="64770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5" name="Line 223"/>
          <p:cNvSpPr>
            <a:spLocks noChangeShapeType="1"/>
          </p:cNvSpPr>
          <p:nvPr/>
        </p:nvSpPr>
        <p:spPr bwMode="auto">
          <a:xfrm>
            <a:off x="6781800" y="3886200"/>
            <a:ext cx="304800" cy="304800"/>
          </a:xfrm>
          <a:prstGeom prst="line">
            <a:avLst/>
          </a:prstGeom>
          <a:noFill/>
          <a:ln w="9525">
            <a:solidFill>
              <a:schemeClr val="tx1"/>
            </a:solidFill>
            <a:miter lim="800000"/>
            <a:headEnd/>
            <a:tailEnd type="triangle" w="med" len="med"/>
          </a:ln>
        </p:spPr>
        <p:txBody>
          <a:bodyPr wrap="none"/>
          <a:lstStyle/>
          <a:p>
            <a:endParaRPr lang="en-US"/>
          </a:p>
        </p:txBody>
      </p:sp>
      <p:sp>
        <p:nvSpPr>
          <p:cNvPr id="25826" name="Text Box 224"/>
          <p:cNvSpPr txBox="1">
            <a:spLocks noChangeArrowheads="1"/>
          </p:cNvSpPr>
          <p:nvPr/>
        </p:nvSpPr>
        <p:spPr bwMode="auto">
          <a:xfrm>
            <a:off x="6019800" y="3581400"/>
            <a:ext cx="2286000" cy="1098550"/>
          </a:xfrm>
          <a:prstGeom prst="rect">
            <a:avLst/>
          </a:prstGeom>
          <a:noFill/>
          <a:ln w="9525">
            <a:noFill/>
            <a:miter lim="800000"/>
            <a:headEnd/>
            <a:tailEnd/>
          </a:ln>
        </p:spPr>
        <p:txBody>
          <a:bodyPr>
            <a:spAutoFit/>
          </a:bodyPr>
          <a:lstStyle/>
          <a:p>
            <a:pPr>
              <a:spcBef>
                <a:spcPct val="50000"/>
              </a:spcBef>
            </a:pPr>
            <a:r>
              <a:rPr lang="en-US" sz="6600"/>
              <a:t>…..</a:t>
            </a:r>
          </a:p>
        </p:txBody>
      </p:sp>
      <p:sp>
        <p:nvSpPr>
          <p:cNvPr id="25827" name="Text Box 225"/>
          <p:cNvSpPr txBox="1">
            <a:spLocks noChangeArrowheads="1"/>
          </p:cNvSpPr>
          <p:nvPr/>
        </p:nvSpPr>
        <p:spPr bwMode="auto">
          <a:xfrm>
            <a:off x="2068527" y="3111434"/>
            <a:ext cx="2133600"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Black to move</a:t>
            </a:r>
          </a:p>
        </p:txBody>
      </p:sp>
      <p:sp>
        <p:nvSpPr>
          <p:cNvPr id="25828" name="Text Box 226"/>
          <p:cNvSpPr txBox="1">
            <a:spLocks noChangeArrowheads="1"/>
          </p:cNvSpPr>
          <p:nvPr/>
        </p:nvSpPr>
        <p:spPr bwMode="auto">
          <a:xfrm>
            <a:off x="1905000" y="1444812"/>
            <a:ext cx="2693988" cy="461665"/>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to move</a:t>
            </a:r>
          </a:p>
        </p:txBody>
      </p:sp>
      <p:sp>
        <p:nvSpPr>
          <p:cNvPr id="31" name="Text Box 226"/>
          <p:cNvSpPr txBox="1">
            <a:spLocks noChangeArrowheads="1"/>
          </p:cNvSpPr>
          <p:nvPr/>
        </p:nvSpPr>
        <p:spPr bwMode="auto">
          <a:xfrm>
            <a:off x="7416006" y="4771677"/>
            <a:ext cx="2693988" cy="830997"/>
          </a:xfrm>
          <a:prstGeom prst="rect">
            <a:avLst/>
          </a:prstGeom>
          <a:noFill/>
          <a:ln w="9525">
            <a:noFill/>
            <a:miter lim="800000"/>
            <a:headEnd/>
            <a:tailEnd/>
          </a:ln>
        </p:spPr>
        <p:txBody>
          <a:bodyPr wrap="square">
            <a:spAutoFit/>
          </a:bodyPr>
          <a:lstStyle/>
          <a:p>
            <a:pPr>
              <a:spcBef>
                <a:spcPct val="50000"/>
              </a:spcBef>
            </a:pPr>
            <a:r>
              <a:rPr lang="en-US" i="1" dirty="0">
                <a:solidFill>
                  <a:schemeClr val="accent2"/>
                </a:solidFill>
                <a:latin typeface="Franklin Gothic Medium" pitchFamily="34" charset="0"/>
              </a:rPr>
              <a:t>White </a:t>
            </a:r>
            <a:br>
              <a:rPr lang="en-US" i="1" dirty="0">
                <a:solidFill>
                  <a:schemeClr val="accent2"/>
                </a:solidFill>
                <a:latin typeface="Franklin Gothic Medium" pitchFamily="34" charset="0"/>
              </a:rPr>
            </a:br>
            <a:r>
              <a:rPr lang="en-US" i="1" dirty="0">
                <a:solidFill>
                  <a:schemeClr val="accent2"/>
                </a:solidFill>
                <a:latin typeface="Franklin Gothic Medium" pitchFamily="34" charset="0"/>
              </a:rPr>
              <a:t>to move</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74968" y="1847264"/>
            <a:ext cx="4113126" cy="380404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Adversarial Search</a:t>
            </a:r>
            <a:endParaRPr lang="en-US" dirty="0"/>
          </a:p>
        </p:txBody>
      </p:sp>
      <p:sp>
        <p:nvSpPr>
          <p:cNvPr id="3" name="Rectangle 2"/>
          <p:cNvSpPr/>
          <p:nvPr/>
        </p:nvSpPr>
        <p:spPr>
          <a:xfrm>
            <a:off x="59531" y="6420889"/>
            <a:ext cx="4572000" cy="830997"/>
          </a:xfrm>
          <a:prstGeom prst="rect">
            <a:avLst/>
          </a:prstGeom>
        </p:spPr>
        <p:txBody>
          <a:bodyPr>
            <a:spAutoFit/>
          </a:bodyPr>
          <a:lstStyle/>
          <a:p>
            <a:r>
              <a:rPr lang="en-US"/>
              <a:t>Image from Dan Klein</a:t>
            </a:r>
          </a:p>
          <a:p>
            <a:endParaRPr lang="en-US" dirty="0"/>
          </a:p>
        </p:txBody>
      </p:sp>
    </p:spTree>
    <p:extLst>
      <p:ext uri="{BB962C8B-B14F-4D97-AF65-F5344CB8AC3E}">
        <p14:creationId xmlns:p14="http://schemas.microsoft.com/office/powerpoint/2010/main" val="2873432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Wits</a:t>
            </a:r>
            <a:endParaRPr lang="en-US" dirty="0"/>
          </a:p>
        </p:txBody>
      </p:sp>
      <p:pic>
        <p:nvPicPr>
          <p:cNvPr id="3" name="The Princess Bride (5_12) Movie CLIP - The Battle of Wits (1987)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4500" y="2000250"/>
            <a:ext cx="6206067" cy="3490913"/>
          </a:xfrm>
          <a:prstGeom prst="rect">
            <a:avLst/>
          </a:prstGeom>
        </p:spPr>
      </p:pic>
      <p:sp>
        <p:nvSpPr>
          <p:cNvPr id="4" name="Rectangle 3"/>
          <p:cNvSpPr/>
          <p:nvPr/>
        </p:nvSpPr>
        <p:spPr>
          <a:xfrm>
            <a:off x="2743201" y="5518964"/>
            <a:ext cx="5006179" cy="369332"/>
          </a:xfrm>
          <a:prstGeom prst="rect">
            <a:avLst/>
          </a:prstGeom>
        </p:spPr>
        <p:txBody>
          <a:bodyPr wrap="none">
            <a:spAutoFit/>
          </a:bodyPr>
          <a:lstStyle/>
          <a:p>
            <a:r>
              <a:rPr lang="en-US" sz="1800" dirty="0">
                <a:hlinkClick r:id="rId6"/>
              </a:rPr>
              <a:t>https://</a:t>
            </a:r>
            <a:r>
              <a:rPr lang="en-US" sz="1800" dirty="0" err="1">
                <a:hlinkClick r:id="rId6"/>
              </a:rPr>
              <a:t>www.youtube.com</a:t>
            </a:r>
            <a:r>
              <a:rPr lang="en-US" sz="1800" dirty="0">
                <a:hlinkClick r:id="rId6"/>
              </a:rPr>
              <a:t>/</a:t>
            </a:r>
            <a:r>
              <a:rPr lang="en-US" sz="1800" dirty="0" err="1">
                <a:hlinkClick r:id="rId6"/>
              </a:rPr>
              <a:t>watch?v</a:t>
            </a:r>
            <a:r>
              <a:rPr lang="en-US" sz="1800" dirty="0">
                <a:hlinkClick r:id="rId6"/>
              </a:rPr>
              <a:t>=rMz7JBRbmNo</a:t>
            </a:r>
            <a:endParaRPr lang="en-US" sz="1800" dirty="0"/>
          </a:p>
        </p:txBody>
      </p:sp>
    </p:spTree>
    <p:extLst>
      <p:ext uri="{BB962C8B-B14F-4D97-AF65-F5344CB8AC3E}">
        <p14:creationId xmlns:p14="http://schemas.microsoft.com/office/powerpoint/2010/main" val="77484601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Game-playing AIs: Games and </a:t>
            </a:r>
            <a:br>
              <a:rPr lang="en-US" dirty="0">
                <a:ea typeface="ＭＳ Ｐゴシック" pitchFamily="34" charset="-128"/>
              </a:rPr>
            </a:br>
            <a:r>
              <a:rPr lang="en-US" dirty="0">
                <a:ea typeface="ＭＳ Ｐゴシック" pitchFamily="34" charset="-128"/>
              </a:rPr>
              <a:t>Adversarial </a:t>
            </a:r>
            <a:r>
              <a:rPr lang="en-US" dirty="0" smtClean="0">
                <a:ea typeface="ＭＳ Ｐゴシック" pitchFamily="34" charset="-128"/>
              </a:rPr>
              <a:t>Search</a:t>
            </a:r>
            <a:br>
              <a:rPr lang="en-US" dirty="0" smtClean="0">
                <a:ea typeface="ＭＳ Ｐゴシック" pitchFamily="34" charset="-128"/>
              </a:rPr>
            </a:br>
            <a:r>
              <a:rPr lang="en-US" dirty="0">
                <a:ea typeface="ＭＳ Ｐゴシック" pitchFamily="34" charset="-128"/>
              </a:rPr>
              <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r>
              <a:rPr lang="en-US" sz="2800" dirty="0">
                <a:ea typeface="ＭＳ Ｐゴシック" pitchFamily="34" charset="-128"/>
              </a:rPr>
              <a:t>AIMA </a:t>
            </a:r>
            <a:r>
              <a:rPr lang="en-US" sz="2800" dirty="0" smtClean="0">
                <a:ea typeface="ＭＳ Ｐゴシック" pitchFamily="34" charset="-128"/>
              </a:rPr>
              <a:t>5.1-5.5,</a:t>
            </a:r>
          </a:p>
          <a:p>
            <a:r>
              <a:rPr lang="en-US" sz="2800" dirty="0">
                <a:ea typeface="ＭＳ Ｐゴシック" pitchFamily="34" charset="-128"/>
              </a:rPr>
              <a:t>AIMA </a:t>
            </a:r>
            <a:r>
              <a:rPr lang="en-US" sz="2800" dirty="0" smtClean="0">
                <a:ea typeface="ＭＳ Ｐゴシック" pitchFamily="34" charset="-128"/>
              </a:rPr>
              <a:t>16.1-16.3</a:t>
            </a:r>
            <a:endParaRPr lang="en-US" sz="2800" dirty="0">
              <a:ea typeface="ＭＳ Ｐゴシック" pitchFamily="34" charset="-128"/>
            </a:endParaRPr>
          </a:p>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895600"/>
            <a:ext cx="3872646" cy="3376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5"/>
          <p:cNvSpPr>
            <a:spLocks noGrp="1"/>
          </p:cNvSpPr>
          <p:nvPr>
            <p:ph type="sldNum" sz="quarter" idx="12"/>
          </p:nvPr>
        </p:nvSpPr>
        <p:spPr>
          <a:noFill/>
        </p:spPr>
        <p:txBody>
          <a:bodyPr/>
          <a:lstStyle/>
          <a:p>
            <a:r>
              <a:rPr lang="en-US"/>
              <a:t>       </a:t>
            </a:r>
            <a:fld id="{D8C3DD5E-9324-4B4C-95E2-39C59B114209}" type="slidenum">
              <a:rPr lang="en-US"/>
              <a:pPr/>
              <a:t>20</a:t>
            </a:fld>
            <a:endParaRPr lang="en-US"/>
          </a:p>
        </p:txBody>
      </p:sp>
      <p:sp>
        <p:nvSpPr>
          <p:cNvPr id="26628" name="Rectangle 2"/>
          <p:cNvSpPr>
            <a:spLocks noGrp="1" noChangeArrowheads="1"/>
          </p:cNvSpPr>
          <p:nvPr>
            <p:ph type="title"/>
          </p:nvPr>
        </p:nvSpPr>
        <p:spPr/>
        <p:txBody>
          <a:bodyPr/>
          <a:lstStyle/>
          <a:p>
            <a:r>
              <a:rPr lang="en-US" dirty="0">
                <a:ea typeface="ＭＳ Ｐゴシック" pitchFamily="34" charset="-128"/>
              </a:rPr>
              <a:t>MAX &amp; MIN Nodes : An egocentric view</a:t>
            </a:r>
          </a:p>
        </p:txBody>
      </p:sp>
      <p:sp>
        <p:nvSpPr>
          <p:cNvPr id="26629" name="Rectangle 3"/>
          <p:cNvSpPr>
            <a:spLocks noGrp="1" noChangeArrowheads="1"/>
          </p:cNvSpPr>
          <p:nvPr>
            <p:ph type="body" idx="1"/>
          </p:nvPr>
        </p:nvSpPr>
        <p:spPr>
          <a:xfrm>
            <a:off x="228600" y="1295400"/>
            <a:ext cx="8686800" cy="4572000"/>
          </a:xfrm>
        </p:spPr>
        <p:txBody>
          <a:bodyPr/>
          <a:lstStyle/>
          <a:p>
            <a:r>
              <a:rPr lang="en-US" sz="2000" dirty="0">
                <a:ea typeface="ＭＳ Ｐゴシック" pitchFamily="34" charset="-128"/>
              </a:rPr>
              <a:t>Two players:  MAX, MAX’s opponent MIN</a:t>
            </a:r>
          </a:p>
          <a:p>
            <a:r>
              <a:rPr lang="en-US" sz="2000" i="1" dirty="0">
                <a:solidFill>
                  <a:srgbClr val="0000FF"/>
                </a:solidFill>
                <a:effectLst>
                  <a:outerShdw blurRad="38100" dist="38100" dir="2700000" algn="tl">
                    <a:srgbClr val="000000">
                      <a:alpha val="43137"/>
                    </a:srgbClr>
                  </a:outerShdw>
                </a:effectLst>
                <a:ea typeface="ＭＳ Ｐゴシック" pitchFamily="34" charset="-128"/>
              </a:rPr>
              <a:t>All play is computed from MAX’s vantage point.</a:t>
            </a:r>
          </a:p>
          <a:p>
            <a:r>
              <a:rPr lang="en-US" sz="2000" dirty="0">
                <a:ea typeface="ＭＳ Ｐゴシック" pitchFamily="34" charset="-128"/>
              </a:rPr>
              <a:t>When MAX moves, MAX attempts to </a:t>
            </a:r>
            <a:r>
              <a:rPr lang="en-US" sz="2000" dirty="0" err="1">
                <a:ea typeface="ＭＳ Ｐゴシック" pitchFamily="34" charset="-128"/>
              </a:rPr>
              <a:t>MAXimize</a:t>
            </a:r>
            <a:r>
              <a:rPr lang="en-US" sz="2000" dirty="0">
                <a:ea typeface="ＭＳ Ｐゴシック" pitchFamily="34" charset="-128"/>
              </a:rPr>
              <a:t> MAX’s outcome.</a:t>
            </a:r>
          </a:p>
          <a:p>
            <a:r>
              <a:rPr lang="en-US" sz="2000" dirty="0">
                <a:ea typeface="ＭＳ Ｐゴシック" pitchFamily="34" charset="-128"/>
              </a:rPr>
              <a:t>When MAX’s opponent moves, they attempt to </a:t>
            </a:r>
            <a:r>
              <a:rPr lang="en-US" sz="2000" dirty="0" err="1">
                <a:ea typeface="ＭＳ Ｐゴシック" pitchFamily="34" charset="-128"/>
              </a:rPr>
              <a:t>MINimize</a:t>
            </a:r>
            <a:r>
              <a:rPr lang="en-US" sz="2000" dirty="0">
                <a:ea typeface="ＭＳ Ｐゴシック" pitchFamily="34" charset="-128"/>
              </a:rPr>
              <a:t> MAX’s outcome.</a:t>
            </a:r>
          </a:p>
          <a:p>
            <a:pPr algn="ctr">
              <a:buFont typeface="Symbol" pitchFamily="18" charset="2"/>
              <a:buNone/>
            </a:pPr>
            <a:r>
              <a:rPr lang="en-US" sz="2000" dirty="0">
                <a:ea typeface="ＭＳ Ｐゴシック" pitchFamily="34" charset="-128"/>
              </a:rPr>
              <a:t>WE TYPICALLY ASSUME MAX MOVES FIRST:</a:t>
            </a:r>
          </a:p>
          <a:p>
            <a:pPr lvl="1">
              <a:buFontTx/>
              <a:buNone/>
            </a:pPr>
            <a:endParaRPr lang="en-US" sz="1800" dirty="0">
              <a:ea typeface="ＭＳ Ｐゴシック" pitchFamily="34" charset="-128"/>
            </a:endParaRPr>
          </a:p>
          <a:p>
            <a:r>
              <a:rPr lang="en-US" sz="2000" dirty="0">
                <a:ea typeface="ＭＳ Ｐゴシック" pitchFamily="34" charset="-128"/>
              </a:rPr>
              <a:t>Label the root (level 0) </a:t>
            </a:r>
            <a:r>
              <a:rPr lang="en-US" sz="2000" dirty="0" smtClean="0">
                <a:ea typeface="ＭＳ Ｐゴシック" pitchFamily="34" charset="-128"/>
              </a:rPr>
              <a:t>MAX</a:t>
            </a:r>
          </a:p>
          <a:p>
            <a:r>
              <a:rPr lang="en-US" sz="2000" dirty="0" smtClean="0">
                <a:ea typeface="ＭＳ Ｐゴシック" pitchFamily="34" charset="-128"/>
              </a:rPr>
              <a:t>Alternate </a:t>
            </a:r>
            <a:r>
              <a:rPr lang="en-US" sz="2000" dirty="0">
                <a:ea typeface="ＭＳ Ｐゴシック" pitchFamily="34" charset="-128"/>
              </a:rPr>
              <a:t>MAX/MIN labels at each </a:t>
            </a:r>
            <a:r>
              <a:rPr lang="en-US" sz="2000" dirty="0" smtClean="0">
                <a:ea typeface="ＭＳ Ｐゴシック" pitchFamily="34" charset="-128"/>
              </a:rPr>
              <a:t> successive </a:t>
            </a:r>
            <a:r>
              <a:rPr lang="en-US" sz="2000" dirty="0">
                <a:ea typeface="ＭＳ Ｐゴシック" pitchFamily="34" charset="-128"/>
              </a:rPr>
              <a:t>tree level </a:t>
            </a:r>
            <a:r>
              <a:rPr lang="en-US" sz="2000" i="1" dirty="0">
                <a:ea typeface="ＭＳ Ｐゴシック" pitchFamily="34" charset="-128"/>
              </a:rPr>
              <a:t>(ply).</a:t>
            </a:r>
          </a:p>
          <a:p>
            <a:r>
              <a:rPr lang="en-US" sz="2000" i="1" dirty="0">
                <a:solidFill>
                  <a:srgbClr val="0000FF"/>
                </a:solidFill>
                <a:ea typeface="ＭＳ Ｐゴシック" pitchFamily="34" charset="-128"/>
              </a:rPr>
              <a:t>Even levels </a:t>
            </a:r>
            <a:r>
              <a:rPr lang="en-US" sz="2000" dirty="0">
                <a:ea typeface="ＭＳ Ｐゴシック" pitchFamily="34" charset="-128"/>
              </a:rPr>
              <a:t>represent turns for MAX</a:t>
            </a:r>
          </a:p>
          <a:p>
            <a:r>
              <a:rPr lang="en-US" sz="2000" i="1" dirty="0">
                <a:solidFill>
                  <a:srgbClr val="0000FF"/>
                </a:solidFill>
                <a:ea typeface="ＭＳ Ｐゴシック" pitchFamily="34" charset="-128"/>
              </a:rPr>
              <a:t>Odd levels </a:t>
            </a:r>
            <a:r>
              <a:rPr lang="en-US" sz="2000" dirty="0">
                <a:ea typeface="ＭＳ Ｐゴシック" pitchFamily="34" charset="-128"/>
              </a:rPr>
              <a:t>represent turns for MIN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9">
                                            <p:txEl>
                                              <p:pRg st="4" end="4"/>
                                            </p:txEl>
                                          </p:spTgt>
                                        </p:tgtEl>
                                        <p:attrNameLst>
                                          <p:attrName>style.visibility</p:attrName>
                                        </p:attrNameLst>
                                      </p:cBhvr>
                                      <p:to>
                                        <p:strVal val="visible"/>
                                      </p:to>
                                    </p:set>
                                    <p:animEffect transition="in" filter="fade">
                                      <p:cBhvr>
                                        <p:cTn id="7" dur="500"/>
                                        <p:tgtEl>
                                          <p:spTgt spid="26629">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9">
                                            <p:txEl>
                                              <p:pRg st="6" end="6"/>
                                            </p:txEl>
                                          </p:spTgt>
                                        </p:tgtEl>
                                        <p:attrNameLst>
                                          <p:attrName>style.visibility</p:attrName>
                                        </p:attrNameLst>
                                      </p:cBhvr>
                                      <p:to>
                                        <p:strVal val="visible"/>
                                      </p:to>
                                    </p:set>
                                    <p:animEffect transition="in" filter="fade">
                                      <p:cBhvr>
                                        <p:cTn id="12" dur="500"/>
                                        <p:tgtEl>
                                          <p:spTgt spid="26629">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9">
                                            <p:txEl>
                                              <p:pRg st="7" end="7"/>
                                            </p:txEl>
                                          </p:spTgt>
                                        </p:tgtEl>
                                        <p:attrNameLst>
                                          <p:attrName>style.visibility</p:attrName>
                                        </p:attrNameLst>
                                      </p:cBhvr>
                                      <p:to>
                                        <p:strVal val="visible"/>
                                      </p:to>
                                    </p:set>
                                    <p:animEffect transition="in" filter="fade">
                                      <p:cBhvr>
                                        <p:cTn id="17" dur="500"/>
                                        <p:tgtEl>
                                          <p:spTgt spid="2662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9">
                                            <p:txEl>
                                              <p:pRg st="8" end="8"/>
                                            </p:txEl>
                                          </p:spTgt>
                                        </p:tgtEl>
                                        <p:attrNameLst>
                                          <p:attrName>style.visibility</p:attrName>
                                        </p:attrNameLst>
                                      </p:cBhvr>
                                      <p:to>
                                        <p:strVal val="visible"/>
                                      </p:to>
                                    </p:set>
                                    <p:animEffect transition="in" filter="fade">
                                      <p:cBhvr>
                                        <p:cTn id="22" dur="500"/>
                                        <p:tgtEl>
                                          <p:spTgt spid="26629">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6629">
                                            <p:txEl>
                                              <p:pRg st="9" end="9"/>
                                            </p:txEl>
                                          </p:spTgt>
                                        </p:tgtEl>
                                        <p:attrNameLst>
                                          <p:attrName>style.visibility</p:attrName>
                                        </p:attrNameLst>
                                      </p:cBhvr>
                                      <p:to>
                                        <p:strVal val="visible"/>
                                      </p:to>
                                    </p:set>
                                    <p:animEffect transition="in" filter="fade">
                                      <p:cBhvr>
                                        <p:cTn id="25" dur="500"/>
                                        <p:tgtEl>
                                          <p:spTgt spid="2662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2531" name="Slide Number Placeholder 5"/>
          <p:cNvSpPr>
            <a:spLocks noGrp="1"/>
          </p:cNvSpPr>
          <p:nvPr>
            <p:ph type="sldNum" sz="quarter" idx="12"/>
          </p:nvPr>
        </p:nvSpPr>
        <p:spPr>
          <a:noFill/>
        </p:spPr>
        <p:txBody>
          <a:bodyPr/>
          <a:lstStyle/>
          <a:p>
            <a:r>
              <a:rPr lang="en-US"/>
              <a:t>       </a:t>
            </a:r>
            <a:fld id="{0CF8BB15-BCB7-4935-81AB-2DAFB28A4554}" type="slidenum">
              <a:rPr lang="en-US"/>
              <a:pPr/>
              <a:t>21</a:t>
            </a:fld>
            <a:endParaRPr lang="en-US"/>
          </a:p>
        </p:txBody>
      </p:sp>
      <p:sp>
        <p:nvSpPr>
          <p:cNvPr id="22532" name="Rectangle 2"/>
          <p:cNvSpPr>
            <a:spLocks noGrp="1" noChangeArrowheads="1"/>
          </p:cNvSpPr>
          <p:nvPr>
            <p:ph type="title"/>
          </p:nvPr>
        </p:nvSpPr>
        <p:spPr/>
        <p:txBody>
          <a:bodyPr/>
          <a:lstStyle/>
          <a:p>
            <a:r>
              <a:rPr lang="en-US">
                <a:ea typeface="ＭＳ Ｐゴシック" pitchFamily="34" charset="-128"/>
              </a:rPr>
              <a:t>Game Trees</a:t>
            </a:r>
          </a:p>
        </p:txBody>
      </p:sp>
      <p:sp>
        <p:nvSpPr>
          <p:cNvPr id="22533" name="Rectangle 3"/>
          <p:cNvSpPr>
            <a:spLocks noGrp="1" noChangeArrowheads="1"/>
          </p:cNvSpPr>
          <p:nvPr>
            <p:ph type="body" idx="1"/>
          </p:nvPr>
        </p:nvSpPr>
        <p:spPr>
          <a:xfrm>
            <a:off x="457200" y="1295400"/>
            <a:ext cx="8305800" cy="4572000"/>
          </a:xfrm>
        </p:spPr>
        <p:txBody>
          <a:bodyPr/>
          <a:lstStyle/>
          <a:p>
            <a:r>
              <a:rPr lang="en-US" dirty="0">
                <a:solidFill>
                  <a:schemeClr val="accent3">
                    <a:lumMod val="65000"/>
                  </a:schemeClr>
                </a:solidFill>
                <a:ea typeface="ＭＳ Ｐゴシック" pitchFamily="34" charset="-128"/>
              </a:rPr>
              <a:t>Represent the game problem space by a tree:</a:t>
            </a:r>
          </a:p>
          <a:p>
            <a:pPr lvl="1"/>
            <a:r>
              <a:rPr lang="en-US" dirty="0">
                <a:solidFill>
                  <a:schemeClr val="accent3">
                    <a:lumMod val="65000"/>
                  </a:schemeClr>
                </a:solidFill>
                <a:ea typeface="ＭＳ Ｐゴシック" pitchFamily="34" charset="-128"/>
              </a:rPr>
              <a:t>Nodes represent ‘board positions’; edges represent legal moves.</a:t>
            </a:r>
          </a:p>
          <a:p>
            <a:pPr lvl="1"/>
            <a:r>
              <a:rPr lang="en-US" dirty="0">
                <a:solidFill>
                  <a:schemeClr val="accent3">
                    <a:lumMod val="65000"/>
                  </a:schemeClr>
                </a:solidFill>
                <a:ea typeface="ＭＳ Ｐゴシック" pitchFamily="34" charset="-128"/>
              </a:rPr>
              <a:t>Root node is the first position in which a decision must be made.</a:t>
            </a:r>
          </a:p>
          <a:p>
            <a:pPr lvl="1"/>
            <a:endParaRPr lang="en-US" dirty="0">
              <a:ea typeface="ＭＳ Ｐゴシック" pitchFamily="34" charset="-128"/>
            </a:endParaRPr>
          </a:p>
          <a:p>
            <a:r>
              <a:rPr lang="en-US" dirty="0">
                <a:solidFill>
                  <a:srgbClr val="FF0000"/>
                </a:solidFill>
                <a:ea typeface="ＭＳ Ｐゴシック" pitchFamily="34" charset="-128"/>
              </a:rPr>
              <a:t>Evaluation function </a:t>
            </a:r>
            <a:r>
              <a:rPr lang="en-US" i="1" dirty="0">
                <a:solidFill>
                  <a:srgbClr val="FF0000"/>
                </a:solidFill>
                <a:ea typeface="ＭＳ Ｐゴシック" pitchFamily="34" charset="-128"/>
              </a:rPr>
              <a:t>f</a:t>
            </a:r>
            <a:r>
              <a:rPr lang="en-US" dirty="0">
                <a:solidFill>
                  <a:srgbClr val="FF0000"/>
                </a:solidFill>
                <a:ea typeface="ＭＳ Ｐゴシック" pitchFamily="34" charset="-128"/>
              </a:rPr>
              <a:t> assigns real-number scores to `board positions’  </a:t>
            </a:r>
            <a:r>
              <a:rPr lang="en-US" i="1" dirty="0">
                <a:solidFill>
                  <a:srgbClr val="FF0000"/>
                </a:solidFill>
                <a:ea typeface="ＭＳ Ｐゴシック" pitchFamily="34" charset="-128"/>
              </a:rPr>
              <a:t>without reference to path</a:t>
            </a:r>
            <a:endParaRPr lang="en-US" dirty="0">
              <a:solidFill>
                <a:srgbClr val="FF0000"/>
              </a:solidFill>
              <a:ea typeface="ＭＳ Ｐゴシック" pitchFamily="34" charset="-128"/>
            </a:endParaRPr>
          </a:p>
          <a:p>
            <a:r>
              <a:rPr lang="en-US" dirty="0">
                <a:ea typeface="ＭＳ Ｐゴシック" pitchFamily="34" charset="-128"/>
              </a:rPr>
              <a:t>Terminal nodes represent ways the game could end, labeled with the desirability of that ending (e.g. win/lose/draw or a numerical score)</a:t>
            </a:r>
          </a:p>
          <a:p>
            <a:endParaRPr lang="en-US" dirty="0">
              <a:ea typeface="ＭＳ Ｐゴシック" pitchFamily="34" charset="-128"/>
            </a:endParaRPr>
          </a:p>
        </p:txBody>
      </p:sp>
    </p:spTree>
    <p:extLst>
      <p:ext uri="{BB962C8B-B14F-4D97-AF65-F5344CB8AC3E}">
        <p14:creationId xmlns:p14="http://schemas.microsoft.com/office/powerpoint/2010/main" val="86667580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7651" name="Slide Number Placeholder 5"/>
          <p:cNvSpPr>
            <a:spLocks noGrp="1"/>
          </p:cNvSpPr>
          <p:nvPr>
            <p:ph type="sldNum" sz="quarter" idx="12"/>
          </p:nvPr>
        </p:nvSpPr>
        <p:spPr>
          <a:noFill/>
        </p:spPr>
        <p:txBody>
          <a:bodyPr/>
          <a:lstStyle/>
          <a:p>
            <a:r>
              <a:rPr lang="en-US"/>
              <a:t>       </a:t>
            </a:r>
            <a:fld id="{D7AB0D7E-9292-492A-8A84-CBFCDF678D60}" type="slidenum">
              <a:rPr lang="en-US"/>
              <a:pPr/>
              <a:t>22</a:t>
            </a:fld>
            <a:endParaRPr lang="en-US"/>
          </a:p>
        </p:txBody>
      </p:sp>
      <p:sp>
        <p:nvSpPr>
          <p:cNvPr id="27652" name="Rectangle 2"/>
          <p:cNvSpPr>
            <a:spLocks noGrp="1" noChangeArrowheads="1"/>
          </p:cNvSpPr>
          <p:nvPr>
            <p:ph type="title"/>
          </p:nvPr>
        </p:nvSpPr>
        <p:spPr>
          <a:xfrm>
            <a:off x="609600" y="304800"/>
            <a:ext cx="7772400" cy="1143000"/>
          </a:xfrm>
        </p:spPr>
        <p:txBody>
          <a:bodyPr/>
          <a:lstStyle/>
          <a:p>
            <a:r>
              <a:rPr lang="en-US" dirty="0">
                <a:ea typeface="ＭＳ Ｐゴシック" pitchFamily="34" charset="-128"/>
              </a:rPr>
              <a:t>Evaluation functions: </a:t>
            </a:r>
            <a:r>
              <a:rPr lang="en-US" sz="3600" i="1" dirty="0">
                <a:solidFill>
                  <a:srgbClr val="0000FF"/>
                </a:solidFill>
                <a:latin typeface="Times New Roman" pitchFamily="18" charset="0"/>
                <a:ea typeface="ＭＳ Ｐゴシック" pitchFamily="34" charset="-128"/>
                <a:cs typeface="Times New Roman" pitchFamily="18" charset="0"/>
              </a:rPr>
              <a:t>f(n)</a:t>
            </a:r>
            <a:endParaRPr lang="en-US" sz="2000" i="1" dirty="0">
              <a:solidFill>
                <a:srgbClr val="0000FF"/>
              </a:solidFill>
              <a:latin typeface="Times New Roman" pitchFamily="18" charset="0"/>
              <a:ea typeface="ＭＳ Ｐゴシック" pitchFamily="34" charset="-128"/>
              <a:cs typeface="Times New Roman" pitchFamily="18" charset="0"/>
            </a:endParaRPr>
          </a:p>
        </p:txBody>
      </p:sp>
      <p:sp>
        <p:nvSpPr>
          <p:cNvPr id="27653" name="Rectangle 3"/>
          <p:cNvSpPr>
            <a:spLocks noGrp="1" noChangeArrowheads="1"/>
          </p:cNvSpPr>
          <p:nvPr>
            <p:ph type="body" idx="1"/>
          </p:nvPr>
        </p:nvSpPr>
        <p:spPr>
          <a:xfrm>
            <a:off x="609600" y="1295400"/>
            <a:ext cx="8382000" cy="4114800"/>
          </a:xfrm>
        </p:spPr>
        <p:txBody>
          <a:bodyPr/>
          <a:lstStyle/>
          <a:p>
            <a:pPr>
              <a:lnSpc>
                <a:spcPct val="120000"/>
              </a:lnSpc>
            </a:pPr>
            <a:r>
              <a:rPr lang="en-US" dirty="0">
                <a:ea typeface="ＭＳ Ｐゴシック" pitchFamily="34" charset="-128"/>
              </a:rPr>
              <a:t>Evaluates how good a ‘board position’ is</a:t>
            </a:r>
          </a:p>
          <a:p>
            <a:pPr>
              <a:lnSpc>
                <a:spcPct val="120000"/>
              </a:lnSpc>
            </a:pPr>
            <a:r>
              <a:rPr lang="en-US" sz="2800" dirty="0">
                <a:effectLst>
                  <a:outerShdw blurRad="38100" dist="38100" dir="2700000" algn="tl">
                    <a:srgbClr val="000000">
                      <a:alpha val="43137"/>
                    </a:srgbClr>
                  </a:outerShdw>
                </a:effectLst>
                <a:ea typeface="ＭＳ Ｐゴシック" pitchFamily="34" charset="-128"/>
              </a:rPr>
              <a:t>Based on </a:t>
            </a:r>
            <a:r>
              <a:rPr lang="en-US" sz="2800" i="1" dirty="0">
                <a:solidFill>
                  <a:schemeClr val="accent2"/>
                </a:solidFill>
                <a:effectLst>
                  <a:outerShdw blurRad="38100" dist="38100" dir="2700000" algn="tl">
                    <a:srgbClr val="000000">
                      <a:alpha val="43137"/>
                    </a:srgbClr>
                  </a:outerShdw>
                </a:effectLst>
                <a:ea typeface="ＭＳ Ｐゴシック" pitchFamily="34" charset="-128"/>
              </a:rPr>
              <a:t>static features </a:t>
            </a:r>
            <a:r>
              <a:rPr lang="en-US" sz="2800" dirty="0">
                <a:effectLst>
                  <a:outerShdw blurRad="38100" dist="38100" dir="2700000" algn="tl">
                    <a:srgbClr val="000000">
                      <a:alpha val="43137"/>
                    </a:srgbClr>
                  </a:outerShdw>
                </a:effectLst>
                <a:ea typeface="ＭＳ Ｐゴシック" pitchFamily="34" charset="-128"/>
              </a:rPr>
              <a:t>of that board alone</a:t>
            </a:r>
          </a:p>
          <a:p>
            <a:pPr>
              <a:lnSpc>
                <a:spcPct val="120000"/>
              </a:lnSpc>
            </a:pPr>
            <a:r>
              <a:rPr lang="en-US" dirty="0">
                <a:ea typeface="ＭＳ Ｐゴシック" pitchFamily="34" charset="-128"/>
              </a:rPr>
              <a:t>Zero-sum assumption lets us use one function to describe goodness for both players.</a:t>
            </a:r>
            <a:endParaRPr lang="en-US" b="0"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f(n)&gt;0 </a:t>
            </a:r>
            <a:r>
              <a:rPr lang="en-US" dirty="0">
                <a:ea typeface="ＭＳ Ｐゴシック" pitchFamily="34" charset="-128"/>
              </a:rPr>
              <a:t>if MAX is winning in position </a:t>
            </a:r>
            <a:r>
              <a:rPr lang="en-US" i="1" dirty="0">
                <a:ea typeface="ＭＳ Ｐゴシック" pitchFamily="34" charset="-128"/>
              </a:rPr>
              <a:t>n</a:t>
            </a:r>
            <a:endParaRPr lang="en-US" dirty="0">
              <a:ea typeface="ＭＳ Ｐゴシック" pitchFamily="34" charset="-128"/>
            </a:endParaRP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f(n)=0 </a:t>
            </a:r>
            <a:r>
              <a:rPr lang="en-US" dirty="0">
                <a:ea typeface="ＭＳ Ｐゴシック" pitchFamily="34" charset="-128"/>
              </a:rPr>
              <a:t>if position </a:t>
            </a:r>
            <a:r>
              <a:rPr lang="en-US" i="1" dirty="0">
                <a:ea typeface="ＭＳ Ｐゴシック" pitchFamily="34" charset="-128"/>
              </a:rPr>
              <a:t>n</a:t>
            </a:r>
            <a:r>
              <a:rPr lang="en-US" dirty="0">
                <a:ea typeface="ＭＳ Ｐゴシック" pitchFamily="34" charset="-128"/>
              </a:rPr>
              <a:t> is tied</a:t>
            </a:r>
          </a:p>
          <a:p>
            <a:pPr lvl="1">
              <a:lnSpc>
                <a:spcPct val="120000"/>
              </a:lnSpc>
            </a:pPr>
            <a:r>
              <a:rPr lang="en-US" b="1" i="1" dirty="0">
                <a:solidFill>
                  <a:srgbClr val="0000FF"/>
                </a:solidFill>
                <a:latin typeface="Times New Roman" pitchFamily="18" charset="0"/>
                <a:ea typeface="ＭＳ Ｐゴシック" pitchFamily="34" charset="-128"/>
                <a:cs typeface="Times New Roman" pitchFamily="18" charset="0"/>
              </a:rPr>
              <a:t>f(n)&lt;0 </a:t>
            </a:r>
            <a:r>
              <a:rPr lang="en-US" dirty="0">
                <a:ea typeface="ＭＳ Ｐゴシック" pitchFamily="34" charset="-128"/>
              </a:rPr>
              <a:t>if MIN is winning in position </a:t>
            </a:r>
            <a:r>
              <a:rPr lang="en-US" i="1" dirty="0">
                <a:ea typeface="ＭＳ Ｐゴシック" pitchFamily="34" charset="-128"/>
              </a:rPr>
              <a:t>n</a:t>
            </a:r>
          </a:p>
          <a:p>
            <a:r>
              <a:rPr lang="en-US" dirty="0">
                <a:ea typeface="ＭＳ Ｐゴシック" pitchFamily="34" charset="-128"/>
              </a:rPr>
              <a:t>Build using expert knowledge, </a:t>
            </a:r>
          </a:p>
          <a:p>
            <a:pPr lvl="1"/>
            <a:r>
              <a:rPr lang="en-US" dirty="0">
                <a:ea typeface="ＭＳ Ｐゴシック" pitchFamily="34" charset="-128"/>
              </a:rPr>
              <a:t>Tic-tac-toe</a:t>
            </a:r>
            <a:r>
              <a:rPr lang="en-US" b="1" i="1" dirty="0">
                <a:solidFill>
                  <a:srgbClr val="0000FF"/>
                </a:solidFill>
                <a:latin typeface="Times New Roman" pitchFamily="18" charset="0"/>
                <a:ea typeface="ＭＳ Ｐゴシック" pitchFamily="34" charset="-128"/>
                <a:cs typeface="Times New Roman" pitchFamily="18" charset="0"/>
              </a:rPr>
              <a:t>: f(n)=(# of 3 lengths open for MAX)- (# open for MIN)</a:t>
            </a:r>
          </a:p>
          <a:p>
            <a:pPr lvl="1"/>
            <a:endParaRPr lang="en-US" b="1" i="1" dirty="0">
              <a:solidFill>
                <a:srgbClr val="0000FF"/>
              </a:solidFill>
              <a:latin typeface="Times New Roman" pitchFamily="18" charset="0"/>
              <a:ea typeface="ＭＳ Ｐゴシック" pitchFamily="34" charset="-128"/>
              <a:cs typeface="Times New Roman" pitchFamily="18" charset="0"/>
            </a:endParaRPr>
          </a:p>
          <a:p>
            <a:pPr marL="457200" lvl="1" indent="0" algn="ctr">
              <a:buNone/>
            </a:pPr>
            <a:r>
              <a:rPr lang="en-US" sz="2800" dirty="0">
                <a:solidFill>
                  <a:srgbClr val="0000FF"/>
                </a:solidFill>
                <a:latin typeface="Times New Roman" pitchFamily="18" charset="0"/>
                <a:ea typeface="ＭＳ Ｐゴシック" pitchFamily="34" charset="-128"/>
                <a:cs typeface="Times New Roman" pitchFamily="18" charset="0"/>
              </a:rPr>
              <a:t>(AIMA 5.4.1)</a:t>
            </a:r>
          </a:p>
          <a:p>
            <a:pPr>
              <a:lnSpc>
                <a:spcPct val="120000"/>
              </a:lnSpc>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539" name="Rectangle 43"/>
          <p:cNvSpPr>
            <a:spLocks noChangeArrowheads="1"/>
          </p:cNvSpPr>
          <p:nvPr/>
        </p:nvSpPr>
        <p:spPr bwMode="auto">
          <a:xfrm>
            <a:off x="533400" y="1600200"/>
            <a:ext cx="8305800" cy="4572000"/>
          </a:xfrm>
          <a:prstGeom prst="rect">
            <a:avLst/>
          </a:prstGeom>
          <a:solidFill>
            <a:srgbClr val="FFFFFF"/>
          </a:solidFill>
          <a:ln w="9525">
            <a:noFill/>
            <a:miter lim="800000"/>
            <a:headEnd/>
            <a:tailEnd/>
          </a:ln>
        </p:spPr>
        <p:txBody>
          <a:bodyPr wrap="none" anchor="ctr"/>
          <a:lstStyle/>
          <a:p>
            <a:pPr algn="ctr"/>
            <a:endParaRPr lang="en-US"/>
          </a:p>
        </p:txBody>
      </p:sp>
      <p:sp>
        <p:nvSpPr>
          <p:cNvPr id="28675"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8676" name="Slide Number Placeholder 5"/>
          <p:cNvSpPr>
            <a:spLocks noGrp="1"/>
          </p:cNvSpPr>
          <p:nvPr>
            <p:ph type="sldNum" sz="quarter" idx="12"/>
          </p:nvPr>
        </p:nvSpPr>
        <p:spPr>
          <a:noFill/>
        </p:spPr>
        <p:txBody>
          <a:bodyPr/>
          <a:lstStyle/>
          <a:p>
            <a:r>
              <a:rPr lang="en-US"/>
              <a:t>       </a:t>
            </a:r>
            <a:fld id="{94120043-6BCF-40FC-8AD2-43B319597457}" type="slidenum">
              <a:rPr lang="en-US"/>
              <a:pPr/>
              <a:t>23</a:t>
            </a:fld>
            <a:endParaRPr lang="en-US"/>
          </a:p>
        </p:txBody>
      </p:sp>
      <p:sp>
        <p:nvSpPr>
          <p:cNvPr id="874536" name="Rectangle 40"/>
          <p:cNvSpPr>
            <a:spLocks noChangeArrowheads="1"/>
          </p:cNvSpPr>
          <p:nvPr/>
        </p:nvSpPr>
        <p:spPr bwMode="auto">
          <a:xfrm>
            <a:off x="228600" y="4343400"/>
            <a:ext cx="4876800" cy="1905000"/>
          </a:xfrm>
          <a:prstGeom prst="rect">
            <a:avLst/>
          </a:prstGeom>
          <a:solidFill>
            <a:srgbClr val="FFFFFF"/>
          </a:solidFill>
          <a:ln w="9525">
            <a:noFill/>
            <a:miter lim="800000"/>
            <a:headEnd/>
            <a:tailEnd/>
          </a:ln>
        </p:spPr>
        <p:txBody>
          <a:bodyPr wrap="none" anchor="ctr"/>
          <a:lstStyle/>
          <a:p>
            <a:endParaRPr lang="en-US"/>
          </a:p>
        </p:txBody>
      </p:sp>
      <p:sp>
        <p:nvSpPr>
          <p:cNvPr id="874537" name="Rectangle 41"/>
          <p:cNvSpPr>
            <a:spLocks noChangeArrowheads="1"/>
          </p:cNvSpPr>
          <p:nvPr/>
        </p:nvSpPr>
        <p:spPr bwMode="auto">
          <a:xfrm>
            <a:off x="228600" y="3429000"/>
            <a:ext cx="5257800" cy="2971800"/>
          </a:xfrm>
          <a:prstGeom prst="rect">
            <a:avLst/>
          </a:prstGeom>
          <a:solidFill>
            <a:srgbClr val="FFFFFF"/>
          </a:solidFill>
          <a:ln w="9525">
            <a:noFill/>
            <a:miter lim="800000"/>
            <a:headEnd/>
            <a:tailEnd/>
          </a:ln>
        </p:spPr>
        <p:txBody>
          <a:bodyPr wrap="none" anchor="ctr"/>
          <a:lstStyle/>
          <a:p>
            <a:endParaRPr lang="en-US"/>
          </a:p>
        </p:txBody>
      </p:sp>
      <p:sp>
        <p:nvSpPr>
          <p:cNvPr id="874538" name="Rectangle 42"/>
          <p:cNvSpPr>
            <a:spLocks noChangeArrowheads="1"/>
          </p:cNvSpPr>
          <p:nvPr/>
        </p:nvSpPr>
        <p:spPr bwMode="auto">
          <a:xfrm>
            <a:off x="304800" y="2667000"/>
            <a:ext cx="5257800" cy="3581400"/>
          </a:xfrm>
          <a:prstGeom prst="rect">
            <a:avLst/>
          </a:prstGeom>
          <a:solidFill>
            <a:srgbClr val="FFFFFF"/>
          </a:solidFill>
          <a:ln w="9525">
            <a:noFill/>
            <a:miter lim="800000"/>
            <a:headEnd/>
            <a:tailEnd/>
          </a:ln>
        </p:spPr>
        <p:txBody>
          <a:bodyPr wrap="none" anchor="ctr"/>
          <a:lstStyle/>
          <a:p>
            <a:endParaRPr lang="en-US"/>
          </a:p>
        </p:txBody>
      </p:sp>
      <p:pic>
        <p:nvPicPr>
          <p:cNvPr id="28680" name="Picture 5" descr="fig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7696200" cy="4953000"/>
          </a:xfrm>
          <a:prstGeom prst="rect">
            <a:avLst/>
          </a:prstGeom>
          <a:noFill/>
          <a:ln w="9525">
            <a:noFill/>
            <a:miter lim="800000"/>
            <a:headEnd/>
            <a:tailEnd/>
          </a:ln>
        </p:spPr>
      </p:pic>
      <p:sp>
        <p:nvSpPr>
          <p:cNvPr id="28681" name="Rectangle 2"/>
          <p:cNvSpPr>
            <a:spLocks noGrp="1" noChangeArrowheads="1"/>
          </p:cNvSpPr>
          <p:nvPr>
            <p:ph type="title"/>
          </p:nvPr>
        </p:nvSpPr>
        <p:spPr>
          <a:xfrm>
            <a:off x="685800" y="304800"/>
            <a:ext cx="7772400" cy="457200"/>
          </a:xfrm>
        </p:spPr>
        <p:txBody>
          <a:bodyPr/>
          <a:lstStyle/>
          <a:p>
            <a:r>
              <a:rPr lang="en-US">
                <a:ea typeface="ＭＳ Ｐゴシック" pitchFamily="34" charset="-128"/>
              </a:rPr>
              <a:t>A Partial Game Tree for Tic-Tac-Toe</a:t>
            </a:r>
          </a:p>
        </p:txBody>
      </p:sp>
      <p:sp>
        <p:nvSpPr>
          <p:cNvPr id="874504" name="Text Box 8"/>
          <p:cNvSpPr txBox="1">
            <a:spLocks noChangeArrowheads="1"/>
          </p:cNvSpPr>
          <p:nvPr/>
        </p:nvSpPr>
        <p:spPr bwMode="auto">
          <a:xfrm>
            <a:off x="762000" y="25908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f(n)=8-5=3</a:t>
            </a:r>
          </a:p>
        </p:txBody>
      </p:sp>
      <p:sp>
        <p:nvSpPr>
          <p:cNvPr id="874512" name="Text Box 16"/>
          <p:cNvSpPr txBox="1">
            <a:spLocks noChangeArrowheads="1"/>
          </p:cNvSpPr>
          <p:nvPr/>
        </p:nvSpPr>
        <p:spPr bwMode="auto">
          <a:xfrm>
            <a:off x="5334000" y="1066800"/>
            <a:ext cx="1463675" cy="336550"/>
          </a:xfrm>
          <a:prstGeom prst="rect">
            <a:avLst/>
          </a:prstGeom>
          <a:noFill/>
          <a:ln w="9525">
            <a:noFill/>
            <a:miter lim="800000"/>
            <a:headEnd/>
            <a:tailEnd/>
          </a:ln>
        </p:spPr>
        <p:txBody>
          <a:bodyPr>
            <a:spAutoFit/>
          </a:bodyPr>
          <a:lstStyle/>
          <a:p>
            <a:r>
              <a:rPr lang="en-US" sz="1600" b="1" dirty="0">
                <a:solidFill>
                  <a:schemeClr val="accent3">
                    <a:lumMod val="50000"/>
                  </a:schemeClr>
                </a:solidFill>
              </a:rPr>
              <a:t>f(n)=8-8=0</a:t>
            </a:r>
          </a:p>
        </p:txBody>
      </p:sp>
      <p:sp>
        <p:nvSpPr>
          <p:cNvPr id="874514" name="Text Box 18"/>
          <p:cNvSpPr txBox="1">
            <a:spLocks noChangeArrowheads="1"/>
          </p:cNvSpPr>
          <p:nvPr/>
        </p:nvSpPr>
        <p:spPr bwMode="auto">
          <a:xfrm>
            <a:off x="8382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f(n)=6-5=1</a:t>
            </a:r>
          </a:p>
        </p:txBody>
      </p:sp>
      <p:sp>
        <p:nvSpPr>
          <p:cNvPr id="874517" name="Text Box 21"/>
          <p:cNvSpPr txBox="1">
            <a:spLocks noChangeArrowheads="1"/>
          </p:cNvSpPr>
          <p:nvPr/>
        </p:nvSpPr>
        <p:spPr bwMode="auto">
          <a:xfrm>
            <a:off x="838200" y="4343400"/>
            <a:ext cx="12350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f(n)=6-3=3</a:t>
            </a:r>
          </a:p>
        </p:txBody>
      </p:sp>
      <p:sp>
        <p:nvSpPr>
          <p:cNvPr id="874518" name="Text Box 22"/>
          <p:cNvSpPr txBox="1">
            <a:spLocks noChangeArrowheads="1"/>
          </p:cNvSpPr>
          <p:nvPr/>
        </p:nvSpPr>
        <p:spPr bwMode="auto">
          <a:xfrm>
            <a:off x="2209800" y="44196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f(n)=6-4=2</a:t>
            </a:r>
          </a:p>
        </p:txBody>
      </p:sp>
      <p:sp>
        <p:nvSpPr>
          <p:cNvPr id="874519" name="Text Box 23"/>
          <p:cNvSpPr txBox="1">
            <a:spLocks noChangeArrowheads="1"/>
          </p:cNvSpPr>
          <p:nvPr/>
        </p:nvSpPr>
        <p:spPr bwMode="auto">
          <a:xfrm>
            <a:off x="3505200" y="4267200"/>
            <a:ext cx="12954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f(n)=6-2=4</a:t>
            </a:r>
          </a:p>
        </p:txBody>
      </p:sp>
      <p:sp>
        <p:nvSpPr>
          <p:cNvPr id="28688" name="Rectangle 24"/>
          <p:cNvSpPr>
            <a:spLocks noChangeArrowheads="1"/>
          </p:cNvSpPr>
          <p:nvPr/>
        </p:nvSpPr>
        <p:spPr bwMode="auto">
          <a:xfrm>
            <a:off x="457200" y="5867400"/>
            <a:ext cx="3505200" cy="381000"/>
          </a:xfrm>
          <a:prstGeom prst="rect">
            <a:avLst/>
          </a:prstGeom>
          <a:solidFill>
            <a:schemeClr val="bg1"/>
          </a:solidFill>
          <a:ln w="0">
            <a:noFill/>
            <a:miter lim="800000"/>
            <a:headEnd/>
            <a:tailEnd/>
          </a:ln>
        </p:spPr>
        <p:txBody>
          <a:bodyPr wrap="none" anchor="ctr"/>
          <a:lstStyle/>
          <a:p>
            <a:pPr algn="ctr"/>
            <a:endParaRPr lang="en-US"/>
          </a:p>
        </p:txBody>
      </p:sp>
      <p:sp>
        <p:nvSpPr>
          <p:cNvPr id="874521" name="Text Box 25"/>
          <p:cNvSpPr txBox="1">
            <a:spLocks noChangeArrowheads="1"/>
          </p:cNvSpPr>
          <p:nvPr/>
        </p:nvSpPr>
        <p:spPr bwMode="auto">
          <a:xfrm>
            <a:off x="1524000" y="5867400"/>
            <a:ext cx="503238" cy="822325"/>
          </a:xfrm>
          <a:prstGeom prst="rect">
            <a:avLst/>
          </a:prstGeom>
          <a:noFill/>
          <a:ln w="9525">
            <a:noFill/>
            <a:miter lim="800000"/>
            <a:headEnd/>
            <a:tailEnd/>
          </a:ln>
        </p:spPr>
        <p:txBody>
          <a:bodyPr>
            <a:spAutoFit/>
          </a:bodyPr>
          <a:lstStyle/>
          <a:p>
            <a:r>
              <a:rPr lang="en-US">
                <a:solidFill>
                  <a:srgbClr val="FF0000"/>
                </a:solidFill>
              </a:rPr>
              <a:t>-∞</a:t>
            </a:r>
          </a:p>
          <a:p>
            <a:endParaRPr lang="en-US"/>
          </a:p>
        </p:txBody>
      </p:sp>
      <p:sp>
        <p:nvSpPr>
          <p:cNvPr id="874523" name="Text Box 27"/>
          <p:cNvSpPr txBox="1">
            <a:spLocks noChangeArrowheads="1"/>
          </p:cNvSpPr>
          <p:nvPr/>
        </p:nvSpPr>
        <p:spPr bwMode="auto">
          <a:xfrm>
            <a:off x="2438400" y="5791200"/>
            <a:ext cx="336550" cy="457200"/>
          </a:xfrm>
          <a:prstGeom prst="rect">
            <a:avLst/>
          </a:prstGeom>
          <a:noFill/>
          <a:ln w="9525">
            <a:noFill/>
            <a:miter lim="800000"/>
            <a:headEnd/>
            <a:tailEnd/>
          </a:ln>
        </p:spPr>
        <p:txBody>
          <a:bodyPr wrap="none">
            <a:spAutoFit/>
          </a:bodyPr>
          <a:lstStyle/>
          <a:p>
            <a:r>
              <a:rPr lang="en-US"/>
              <a:t>0</a:t>
            </a:r>
          </a:p>
        </p:txBody>
      </p:sp>
      <p:sp>
        <p:nvSpPr>
          <p:cNvPr id="874525" name="Text Box 29"/>
          <p:cNvSpPr txBox="1">
            <a:spLocks noChangeArrowheads="1"/>
          </p:cNvSpPr>
          <p:nvPr/>
        </p:nvSpPr>
        <p:spPr bwMode="auto">
          <a:xfrm>
            <a:off x="3124200" y="5867400"/>
            <a:ext cx="649288" cy="457200"/>
          </a:xfrm>
          <a:prstGeom prst="rect">
            <a:avLst/>
          </a:prstGeom>
          <a:noFill/>
          <a:ln w="9525">
            <a:noFill/>
            <a:miter lim="800000"/>
            <a:headEnd/>
            <a:tailEnd/>
          </a:ln>
        </p:spPr>
        <p:txBody>
          <a:bodyPr wrap="none">
            <a:spAutoFit/>
          </a:bodyPr>
          <a:lstStyle/>
          <a:p>
            <a:r>
              <a:rPr lang="en-US">
                <a:solidFill>
                  <a:schemeClr val="accent2">
                    <a:lumMod val="75000"/>
                  </a:schemeClr>
                </a:solidFill>
              </a:rPr>
              <a:t>+ ∞</a:t>
            </a:r>
          </a:p>
        </p:txBody>
      </p:sp>
      <p:sp>
        <p:nvSpPr>
          <p:cNvPr id="874526" name="Text Box 30"/>
          <p:cNvSpPr txBox="1">
            <a:spLocks noChangeArrowheads="1"/>
          </p:cNvSpPr>
          <p:nvPr/>
        </p:nvSpPr>
        <p:spPr bwMode="auto">
          <a:xfrm>
            <a:off x="2362200" y="2514600"/>
            <a:ext cx="9144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7" name="Text Box 31"/>
          <p:cNvSpPr txBox="1">
            <a:spLocks noChangeArrowheads="1"/>
          </p:cNvSpPr>
          <p:nvPr/>
        </p:nvSpPr>
        <p:spPr bwMode="auto">
          <a:xfrm>
            <a:off x="3200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28" name="Text Box 32"/>
          <p:cNvSpPr txBox="1">
            <a:spLocks noChangeArrowheads="1"/>
          </p:cNvSpPr>
          <p:nvPr/>
        </p:nvSpPr>
        <p:spPr bwMode="auto">
          <a:xfrm>
            <a:off x="39624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29" name="Text Box 33"/>
          <p:cNvSpPr txBox="1">
            <a:spLocks noChangeArrowheads="1"/>
          </p:cNvSpPr>
          <p:nvPr/>
        </p:nvSpPr>
        <p:spPr bwMode="auto">
          <a:xfrm>
            <a:off x="4648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f(n)=4</a:t>
            </a:r>
          </a:p>
        </p:txBody>
      </p:sp>
      <p:sp>
        <p:nvSpPr>
          <p:cNvPr id="874530" name="Text Box 34"/>
          <p:cNvSpPr txBox="1">
            <a:spLocks noChangeArrowheads="1"/>
          </p:cNvSpPr>
          <p:nvPr/>
        </p:nvSpPr>
        <p:spPr bwMode="auto">
          <a:xfrm>
            <a:off x="5410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1" name="Text Box 35"/>
          <p:cNvSpPr txBox="1">
            <a:spLocks noChangeArrowheads="1"/>
          </p:cNvSpPr>
          <p:nvPr/>
        </p:nvSpPr>
        <p:spPr bwMode="auto">
          <a:xfrm>
            <a:off x="6172200" y="2514600"/>
            <a:ext cx="1143000" cy="336550"/>
          </a:xfrm>
          <a:prstGeom prst="rect">
            <a:avLst/>
          </a:prstGeom>
          <a:noFill/>
          <a:ln w="9525">
            <a:noFill/>
            <a:miter lim="800000"/>
            <a:headEnd/>
            <a:tailEnd/>
          </a:ln>
        </p:spPr>
        <p:txBody>
          <a:bodyPr>
            <a:spAutoFit/>
          </a:bodyPr>
          <a:lstStyle/>
          <a:p>
            <a:r>
              <a:rPr lang="en-US" sz="1600" b="1">
                <a:solidFill>
                  <a:schemeClr val="accent2">
                    <a:lumMod val="75000"/>
                  </a:schemeClr>
                </a:solidFill>
              </a:rPr>
              <a:t>f(n)=3</a:t>
            </a:r>
          </a:p>
        </p:txBody>
      </p:sp>
      <p:sp>
        <p:nvSpPr>
          <p:cNvPr id="874532" name="Text Box 36"/>
          <p:cNvSpPr txBox="1">
            <a:spLocks noChangeArrowheads="1"/>
          </p:cNvSpPr>
          <p:nvPr/>
        </p:nvSpPr>
        <p:spPr bwMode="auto">
          <a:xfrm>
            <a:off x="6934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f(n)=2</a:t>
            </a:r>
          </a:p>
        </p:txBody>
      </p:sp>
      <p:sp>
        <p:nvSpPr>
          <p:cNvPr id="874533" name="Text Box 37"/>
          <p:cNvSpPr txBox="1">
            <a:spLocks noChangeArrowheads="1"/>
          </p:cNvSpPr>
          <p:nvPr/>
        </p:nvSpPr>
        <p:spPr bwMode="auto">
          <a:xfrm>
            <a:off x="7696200" y="2514600"/>
            <a:ext cx="1143000" cy="336550"/>
          </a:xfrm>
          <a:prstGeom prst="rect">
            <a:avLst/>
          </a:prstGeom>
          <a:noFill/>
          <a:ln w="9525">
            <a:noFill/>
            <a:miter lim="800000"/>
            <a:headEnd/>
            <a:tailEnd/>
          </a:ln>
        </p:spPr>
        <p:txBody>
          <a:bodyPr>
            <a:spAutoFit/>
          </a:bodyPr>
          <a:lstStyle/>
          <a:p>
            <a:r>
              <a:rPr lang="en-US" sz="1600" b="1" dirty="0">
                <a:solidFill>
                  <a:schemeClr val="accent2">
                    <a:lumMod val="75000"/>
                  </a:schemeClr>
                </a:solidFill>
              </a:rPr>
              <a:t>f(n)=3</a:t>
            </a:r>
          </a:p>
        </p:txBody>
      </p:sp>
      <p:sp>
        <p:nvSpPr>
          <p:cNvPr id="874534" name="Text Box 38"/>
          <p:cNvSpPr txBox="1">
            <a:spLocks noChangeArrowheads="1"/>
          </p:cNvSpPr>
          <p:nvPr/>
        </p:nvSpPr>
        <p:spPr bwMode="auto">
          <a:xfrm>
            <a:off x="2286000" y="34290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f(n)=0</a:t>
            </a:r>
          </a:p>
        </p:txBody>
      </p:sp>
      <p:sp>
        <p:nvSpPr>
          <p:cNvPr id="874535" name="Text Box 39"/>
          <p:cNvSpPr txBox="1">
            <a:spLocks noChangeArrowheads="1"/>
          </p:cNvSpPr>
          <p:nvPr/>
        </p:nvSpPr>
        <p:spPr bwMode="auto">
          <a:xfrm>
            <a:off x="3276600" y="3352800"/>
            <a:ext cx="1311275" cy="336550"/>
          </a:xfrm>
          <a:prstGeom prst="rect">
            <a:avLst/>
          </a:prstGeom>
          <a:noFill/>
          <a:ln w="9525">
            <a:noFill/>
            <a:miter lim="800000"/>
            <a:headEnd/>
            <a:tailEnd/>
          </a:ln>
        </p:spPr>
        <p:txBody>
          <a:bodyPr>
            <a:spAutoFit/>
          </a:bodyPr>
          <a:lstStyle/>
          <a:p>
            <a:r>
              <a:rPr lang="en-US" sz="1600" b="1">
                <a:solidFill>
                  <a:schemeClr val="accent2">
                    <a:lumMod val="75000"/>
                  </a:schemeClr>
                </a:solidFill>
              </a:rPr>
              <a:t>f(n)=1</a:t>
            </a:r>
          </a:p>
        </p:txBody>
      </p:sp>
      <p:sp>
        <p:nvSpPr>
          <p:cNvPr id="28702" name="Text Box 44"/>
          <p:cNvSpPr txBox="1">
            <a:spLocks noChangeArrowheads="1"/>
          </p:cNvSpPr>
          <p:nvPr/>
        </p:nvSpPr>
        <p:spPr bwMode="auto">
          <a:xfrm>
            <a:off x="5867400" y="3048000"/>
            <a:ext cx="3063875" cy="457200"/>
          </a:xfrm>
          <a:prstGeom prst="rect">
            <a:avLst/>
          </a:prstGeom>
          <a:noFill/>
          <a:ln w="9525">
            <a:noFill/>
            <a:miter lim="800000"/>
            <a:headEnd/>
            <a:tailEnd/>
          </a:ln>
        </p:spPr>
        <p:txBody>
          <a:bodyPr>
            <a:spAutoFit/>
          </a:bodyPr>
          <a:lstStyle/>
          <a:p>
            <a:endParaRPr lang="en-US"/>
          </a:p>
        </p:txBody>
      </p:sp>
      <p:sp>
        <p:nvSpPr>
          <p:cNvPr id="28703" name="Text Box 45"/>
          <p:cNvSpPr txBox="1">
            <a:spLocks noChangeArrowheads="1"/>
          </p:cNvSpPr>
          <p:nvPr/>
        </p:nvSpPr>
        <p:spPr bwMode="auto">
          <a:xfrm>
            <a:off x="6781800" y="4994275"/>
            <a:ext cx="2454275" cy="457200"/>
          </a:xfrm>
          <a:prstGeom prst="rect">
            <a:avLst/>
          </a:prstGeom>
          <a:noFill/>
          <a:ln w="9525">
            <a:noFill/>
            <a:miter lim="800000"/>
            <a:headEnd/>
            <a:tailEnd/>
          </a:ln>
        </p:spPr>
        <p:txBody>
          <a:bodyPr>
            <a:spAutoFit/>
          </a:bodyPr>
          <a:lstStyle/>
          <a:p>
            <a:endParaRPr lang="en-US"/>
          </a:p>
        </p:txBody>
      </p:sp>
      <p:sp>
        <p:nvSpPr>
          <p:cNvPr id="28704" name="Text Box 47"/>
          <p:cNvSpPr txBox="1">
            <a:spLocks noChangeArrowheads="1"/>
          </p:cNvSpPr>
          <p:nvPr/>
        </p:nvSpPr>
        <p:spPr bwMode="auto">
          <a:xfrm>
            <a:off x="5105400" y="4416425"/>
            <a:ext cx="3871573" cy="1754326"/>
          </a:xfrm>
          <a:prstGeom prst="rect">
            <a:avLst/>
          </a:prstGeom>
          <a:noFill/>
          <a:ln w="9525">
            <a:noFill/>
            <a:miter lim="800000"/>
            <a:headEnd/>
            <a:tailEnd/>
          </a:ln>
        </p:spPr>
        <p:txBody>
          <a:bodyPr wrap="none">
            <a:spAutoFit/>
          </a:bodyPr>
          <a:lstStyle/>
          <a:p>
            <a:r>
              <a:rPr lang="en-US" sz="1800" dirty="0">
                <a:latin typeface="Arial" pitchFamily="34" charset="0"/>
              </a:rPr>
              <a:t>f(n)=# of potential three-lines for X –</a:t>
            </a:r>
          </a:p>
          <a:p>
            <a:r>
              <a:rPr lang="en-US" sz="1800" dirty="0">
                <a:latin typeface="Arial" pitchFamily="34" charset="0"/>
              </a:rPr>
              <a:t># of potential three-line for </a:t>
            </a:r>
            <a:r>
              <a:rPr lang="en-US" sz="1800" dirty="0" smtClean="0">
                <a:latin typeface="Arial" pitchFamily="34" charset="0"/>
              </a:rPr>
              <a:t>O </a:t>
            </a:r>
          </a:p>
          <a:p>
            <a:endParaRPr lang="en-US" sz="1800" dirty="0">
              <a:latin typeface="Arial" pitchFamily="34" charset="0"/>
            </a:endParaRPr>
          </a:p>
          <a:p>
            <a:r>
              <a:rPr lang="en-US" sz="1800" dirty="0" smtClean="0">
                <a:latin typeface="Arial" pitchFamily="34" charset="0"/>
              </a:rPr>
              <a:t>f(n</a:t>
            </a:r>
            <a:r>
              <a:rPr lang="en-US" sz="1800" dirty="0">
                <a:latin typeface="Arial" pitchFamily="34" charset="0"/>
              </a:rPr>
              <a:t>)=0 if n is a terminal tie</a:t>
            </a:r>
          </a:p>
          <a:p>
            <a:r>
              <a:rPr lang="en-US" sz="1800" dirty="0">
                <a:latin typeface="Arial" pitchFamily="34" charset="0"/>
              </a:rPr>
              <a:t>f(n)=+ ∞ if n is a terminal win</a:t>
            </a:r>
          </a:p>
          <a:p>
            <a:r>
              <a:rPr lang="en-US" sz="1800" dirty="0">
                <a:latin typeface="Arial" pitchFamily="34" charset="0"/>
              </a:rPr>
              <a:t>f(n)=-</a:t>
            </a:r>
            <a:r>
              <a:rPr lang="en-US" sz="1800" dirty="0">
                <a:solidFill>
                  <a:schemeClr val="accent1"/>
                </a:solidFill>
                <a:latin typeface="Arial" pitchFamily="34" charset="0"/>
              </a:rPr>
              <a:t> </a:t>
            </a:r>
            <a:r>
              <a:rPr lang="en-US" sz="1800" dirty="0">
                <a:latin typeface="Arial" pitchFamily="34" charset="0"/>
              </a:rPr>
              <a:t>∞ if n is a terminal loss</a:t>
            </a:r>
          </a:p>
        </p:txBody>
      </p:sp>
      <p:sp>
        <p:nvSpPr>
          <p:cNvPr id="2" name="Rectangle 1"/>
          <p:cNvSpPr/>
          <p:nvPr/>
        </p:nvSpPr>
        <p:spPr bwMode="auto">
          <a:xfrm>
            <a:off x="5105400" y="5257799"/>
            <a:ext cx="3200400" cy="912951"/>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4512"/>
                                        </p:tgtEl>
                                        <p:attrNameLst>
                                          <p:attrName>style.visibility</p:attrName>
                                        </p:attrNameLst>
                                      </p:cBhvr>
                                      <p:to>
                                        <p:strVal val="visible"/>
                                      </p:to>
                                    </p:set>
                                    <p:anim calcmode="lin" valueType="num">
                                      <p:cBhvr additive="base">
                                        <p:cTn id="7" dur="500" fill="hold"/>
                                        <p:tgtEl>
                                          <p:spTgt spid="874512"/>
                                        </p:tgtEl>
                                        <p:attrNameLst>
                                          <p:attrName>ppt_x</p:attrName>
                                        </p:attrNameLst>
                                      </p:cBhvr>
                                      <p:tavLst>
                                        <p:tav tm="0">
                                          <p:val>
                                            <p:strVal val="#ppt_x"/>
                                          </p:val>
                                        </p:tav>
                                        <p:tav tm="100000">
                                          <p:val>
                                            <p:strVal val="#ppt_x"/>
                                          </p:val>
                                        </p:tav>
                                      </p:tavLst>
                                    </p:anim>
                                    <p:anim calcmode="lin" valueType="num">
                                      <p:cBhvr additive="base">
                                        <p:cTn id="8" dur="500" fill="hold"/>
                                        <p:tgtEl>
                                          <p:spTgt spid="8745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4504"/>
                                        </p:tgtEl>
                                        <p:attrNameLst>
                                          <p:attrName>style.visibility</p:attrName>
                                        </p:attrNameLst>
                                      </p:cBhvr>
                                      <p:to>
                                        <p:strVal val="visible"/>
                                      </p:to>
                                    </p:set>
                                    <p:anim calcmode="lin" valueType="num">
                                      <p:cBhvr additive="base">
                                        <p:cTn id="13" dur="500" fill="hold"/>
                                        <p:tgtEl>
                                          <p:spTgt spid="874504"/>
                                        </p:tgtEl>
                                        <p:attrNameLst>
                                          <p:attrName>ppt_x</p:attrName>
                                        </p:attrNameLst>
                                      </p:cBhvr>
                                      <p:tavLst>
                                        <p:tav tm="0">
                                          <p:val>
                                            <p:strVal val="#ppt_x"/>
                                          </p:val>
                                        </p:tav>
                                        <p:tav tm="100000">
                                          <p:val>
                                            <p:strVal val="#ppt_x"/>
                                          </p:val>
                                        </p:tav>
                                      </p:tavLst>
                                    </p:anim>
                                    <p:anim calcmode="lin" valueType="num">
                                      <p:cBhvr additive="base">
                                        <p:cTn id="14" dur="500" fill="hold"/>
                                        <p:tgtEl>
                                          <p:spTgt spid="87450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74526"/>
                                        </p:tgtEl>
                                        <p:attrNameLst>
                                          <p:attrName>style.visibility</p:attrName>
                                        </p:attrNameLst>
                                      </p:cBhvr>
                                      <p:to>
                                        <p:strVal val="visible"/>
                                      </p:to>
                                    </p:set>
                                    <p:anim calcmode="lin" valueType="num">
                                      <p:cBhvr additive="base">
                                        <p:cTn id="19" dur="500" fill="hold"/>
                                        <p:tgtEl>
                                          <p:spTgt spid="874526"/>
                                        </p:tgtEl>
                                        <p:attrNameLst>
                                          <p:attrName>ppt_x</p:attrName>
                                        </p:attrNameLst>
                                      </p:cBhvr>
                                      <p:tavLst>
                                        <p:tav tm="0">
                                          <p:val>
                                            <p:strVal val="#ppt_x"/>
                                          </p:val>
                                        </p:tav>
                                        <p:tav tm="100000">
                                          <p:val>
                                            <p:strVal val="#ppt_x"/>
                                          </p:val>
                                        </p:tav>
                                      </p:tavLst>
                                    </p:anim>
                                    <p:anim calcmode="lin" valueType="num">
                                      <p:cBhvr additive="base">
                                        <p:cTn id="20" dur="500" fill="hold"/>
                                        <p:tgtEl>
                                          <p:spTgt spid="8745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74527"/>
                                        </p:tgtEl>
                                        <p:attrNameLst>
                                          <p:attrName>style.visibility</p:attrName>
                                        </p:attrNameLst>
                                      </p:cBhvr>
                                      <p:to>
                                        <p:strVal val="visible"/>
                                      </p:to>
                                    </p:set>
                                    <p:anim calcmode="lin" valueType="num">
                                      <p:cBhvr additive="base">
                                        <p:cTn id="23" dur="500" fill="hold"/>
                                        <p:tgtEl>
                                          <p:spTgt spid="874527"/>
                                        </p:tgtEl>
                                        <p:attrNameLst>
                                          <p:attrName>ppt_x</p:attrName>
                                        </p:attrNameLst>
                                      </p:cBhvr>
                                      <p:tavLst>
                                        <p:tav tm="0">
                                          <p:val>
                                            <p:strVal val="#ppt_x"/>
                                          </p:val>
                                        </p:tav>
                                        <p:tav tm="100000">
                                          <p:val>
                                            <p:strVal val="#ppt_x"/>
                                          </p:val>
                                        </p:tav>
                                      </p:tavLst>
                                    </p:anim>
                                    <p:anim calcmode="lin" valueType="num">
                                      <p:cBhvr additive="base">
                                        <p:cTn id="24" dur="500" fill="hold"/>
                                        <p:tgtEl>
                                          <p:spTgt spid="8745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74529"/>
                                        </p:tgtEl>
                                        <p:attrNameLst>
                                          <p:attrName>style.visibility</p:attrName>
                                        </p:attrNameLst>
                                      </p:cBhvr>
                                      <p:to>
                                        <p:strVal val="visible"/>
                                      </p:to>
                                    </p:set>
                                    <p:anim calcmode="lin" valueType="num">
                                      <p:cBhvr additive="base">
                                        <p:cTn id="27" dur="500" fill="hold"/>
                                        <p:tgtEl>
                                          <p:spTgt spid="874529"/>
                                        </p:tgtEl>
                                        <p:attrNameLst>
                                          <p:attrName>ppt_x</p:attrName>
                                        </p:attrNameLst>
                                      </p:cBhvr>
                                      <p:tavLst>
                                        <p:tav tm="0">
                                          <p:val>
                                            <p:strVal val="#ppt_x"/>
                                          </p:val>
                                        </p:tav>
                                        <p:tav tm="100000">
                                          <p:val>
                                            <p:strVal val="#ppt_x"/>
                                          </p:val>
                                        </p:tav>
                                      </p:tavLst>
                                    </p:anim>
                                    <p:anim calcmode="lin" valueType="num">
                                      <p:cBhvr additive="base">
                                        <p:cTn id="28" dur="500" fill="hold"/>
                                        <p:tgtEl>
                                          <p:spTgt spid="8745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4528"/>
                                        </p:tgtEl>
                                        <p:attrNameLst>
                                          <p:attrName>style.visibility</p:attrName>
                                        </p:attrNameLst>
                                      </p:cBhvr>
                                      <p:to>
                                        <p:strVal val="visible"/>
                                      </p:to>
                                    </p:set>
                                    <p:anim calcmode="lin" valueType="num">
                                      <p:cBhvr additive="base">
                                        <p:cTn id="31" dur="500" fill="hold"/>
                                        <p:tgtEl>
                                          <p:spTgt spid="874528"/>
                                        </p:tgtEl>
                                        <p:attrNameLst>
                                          <p:attrName>ppt_x</p:attrName>
                                        </p:attrNameLst>
                                      </p:cBhvr>
                                      <p:tavLst>
                                        <p:tav tm="0">
                                          <p:val>
                                            <p:strVal val="#ppt_x"/>
                                          </p:val>
                                        </p:tav>
                                        <p:tav tm="100000">
                                          <p:val>
                                            <p:strVal val="#ppt_x"/>
                                          </p:val>
                                        </p:tav>
                                      </p:tavLst>
                                    </p:anim>
                                    <p:anim calcmode="lin" valueType="num">
                                      <p:cBhvr additive="base">
                                        <p:cTn id="32" dur="500" fill="hold"/>
                                        <p:tgtEl>
                                          <p:spTgt spid="8745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4530"/>
                                        </p:tgtEl>
                                        <p:attrNameLst>
                                          <p:attrName>style.visibility</p:attrName>
                                        </p:attrNameLst>
                                      </p:cBhvr>
                                      <p:to>
                                        <p:strVal val="visible"/>
                                      </p:to>
                                    </p:set>
                                    <p:anim calcmode="lin" valueType="num">
                                      <p:cBhvr additive="base">
                                        <p:cTn id="35" dur="500" fill="hold"/>
                                        <p:tgtEl>
                                          <p:spTgt spid="874530"/>
                                        </p:tgtEl>
                                        <p:attrNameLst>
                                          <p:attrName>ppt_x</p:attrName>
                                        </p:attrNameLst>
                                      </p:cBhvr>
                                      <p:tavLst>
                                        <p:tav tm="0">
                                          <p:val>
                                            <p:strVal val="#ppt_x"/>
                                          </p:val>
                                        </p:tav>
                                        <p:tav tm="100000">
                                          <p:val>
                                            <p:strVal val="#ppt_x"/>
                                          </p:val>
                                        </p:tav>
                                      </p:tavLst>
                                    </p:anim>
                                    <p:anim calcmode="lin" valueType="num">
                                      <p:cBhvr additive="base">
                                        <p:cTn id="36" dur="500" fill="hold"/>
                                        <p:tgtEl>
                                          <p:spTgt spid="8745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74531"/>
                                        </p:tgtEl>
                                        <p:attrNameLst>
                                          <p:attrName>style.visibility</p:attrName>
                                        </p:attrNameLst>
                                      </p:cBhvr>
                                      <p:to>
                                        <p:strVal val="visible"/>
                                      </p:to>
                                    </p:set>
                                    <p:anim calcmode="lin" valueType="num">
                                      <p:cBhvr additive="base">
                                        <p:cTn id="39" dur="500" fill="hold"/>
                                        <p:tgtEl>
                                          <p:spTgt spid="874531"/>
                                        </p:tgtEl>
                                        <p:attrNameLst>
                                          <p:attrName>ppt_x</p:attrName>
                                        </p:attrNameLst>
                                      </p:cBhvr>
                                      <p:tavLst>
                                        <p:tav tm="0">
                                          <p:val>
                                            <p:strVal val="#ppt_x"/>
                                          </p:val>
                                        </p:tav>
                                        <p:tav tm="100000">
                                          <p:val>
                                            <p:strVal val="#ppt_x"/>
                                          </p:val>
                                        </p:tav>
                                      </p:tavLst>
                                    </p:anim>
                                    <p:anim calcmode="lin" valueType="num">
                                      <p:cBhvr additive="base">
                                        <p:cTn id="40" dur="500" fill="hold"/>
                                        <p:tgtEl>
                                          <p:spTgt spid="87453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74532"/>
                                        </p:tgtEl>
                                        <p:attrNameLst>
                                          <p:attrName>style.visibility</p:attrName>
                                        </p:attrNameLst>
                                      </p:cBhvr>
                                      <p:to>
                                        <p:strVal val="visible"/>
                                      </p:to>
                                    </p:set>
                                    <p:anim calcmode="lin" valueType="num">
                                      <p:cBhvr additive="base">
                                        <p:cTn id="43" dur="500" fill="hold"/>
                                        <p:tgtEl>
                                          <p:spTgt spid="874532"/>
                                        </p:tgtEl>
                                        <p:attrNameLst>
                                          <p:attrName>ppt_x</p:attrName>
                                        </p:attrNameLst>
                                      </p:cBhvr>
                                      <p:tavLst>
                                        <p:tav tm="0">
                                          <p:val>
                                            <p:strVal val="#ppt_x"/>
                                          </p:val>
                                        </p:tav>
                                        <p:tav tm="100000">
                                          <p:val>
                                            <p:strVal val="#ppt_x"/>
                                          </p:val>
                                        </p:tav>
                                      </p:tavLst>
                                    </p:anim>
                                    <p:anim calcmode="lin" valueType="num">
                                      <p:cBhvr additive="base">
                                        <p:cTn id="44" dur="500" fill="hold"/>
                                        <p:tgtEl>
                                          <p:spTgt spid="87453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74533"/>
                                        </p:tgtEl>
                                        <p:attrNameLst>
                                          <p:attrName>style.visibility</p:attrName>
                                        </p:attrNameLst>
                                      </p:cBhvr>
                                      <p:to>
                                        <p:strVal val="visible"/>
                                      </p:to>
                                    </p:set>
                                    <p:anim calcmode="lin" valueType="num">
                                      <p:cBhvr additive="base">
                                        <p:cTn id="47" dur="500" fill="hold"/>
                                        <p:tgtEl>
                                          <p:spTgt spid="874533"/>
                                        </p:tgtEl>
                                        <p:attrNameLst>
                                          <p:attrName>ppt_x</p:attrName>
                                        </p:attrNameLst>
                                      </p:cBhvr>
                                      <p:tavLst>
                                        <p:tav tm="0">
                                          <p:val>
                                            <p:strVal val="#ppt_x"/>
                                          </p:val>
                                        </p:tav>
                                        <p:tav tm="100000">
                                          <p:val>
                                            <p:strVal val="#ppt_x"/>
                                          </p:val>
                                        </p:tav>
                                      </p:tavLst>
                                    </p:anim>
                                    <p:anim calcmode="lin" valueType="num">
                                      <p:cBhvr additive="base">
                                        <p:cTn id="48" dur="500" fill="hold"/>
                                        <p:tgtEl>
                                          <p:spTgt spid="87453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0" nodeType="clickEffect">
                                  <p:stCondLst>
                                    <p:cond delay="0"/>
                                  </p:stCondLst>
                                  <p:childTnLst>
                                    <p:animEffect transition="out" filter="blinds(horizontal)">
                                      <p:cBhvr>
                                        <p:cTn id="52" dur="500"/>
                                        <p:tgtEl>
                                          <p:spTgt spid="874538"/>
                                        </p:tgtEl>
                                      </p:cBhvr>
                                    </p:animEffect>
                                    <p:set>
                                      <p:cBhvr>
                                        <p:cTn id="53" dur="1" fill="hold">
                                          <p:stCondLst>
                                            <p:cond delay="499"/>
                                          </p:stCondLst>
                                        </p:cTn>
                                        <p:tgtEl>
                                          <p:spTgt spid="87453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874514"/>
                                        </p:tgtEl>
                                        <p:attrNameLst>
                                          <p:attrName>style.visibility</p:attrName>
                                        </p:attrNameLst>
                                      </p:cBhvr>
                                      <p:to>
                                        <p:strVal val="visible"/>
                                      </p:to>
                                    </p:set>
                                    <p:anim calcmode="lin" valueType="num">
                                      <p:cBhvr additive="base">
                                        <p:cTn id="58" dur="500" fill="hold"/>
                                        <p:tgtEl>
                                          <p:spTgt spid="874514"/>
                                        </p:tgtEl>
                                        <p:attrNameLst>
                                          <p:attrName>ppt_x</p:attrName>
                                        </p:attrNameLst>
                                      </p:cBhvr>
                                      <p:tavLst>
                                        <p:tav tm="0">
                                          <p:val>
                                            <p:strVal val="#ppt_x"/>
                                          </p:val>
                                        </p:tav>
                                        <p:tav tm="100000">
                                          <p:val>
                                            <p:strVal val="#ppt_x"/>
                                          </p:val>
                                        </p:tav>
                                      </p:tavLst>
                                    </p:anim>
                                    <p:anim calcmode="lin" valueType="num">
                                      <p:cBhvr additive="base">
                                        <p:cTn id="59" dur="500" fill="hold"/>
                                        <p:tgtEl>
                                          <p:spTgt spid="8745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74534"/>
                                        </p:tgtEl>
                                        <p:attrNameLst>
                                          <p:attrName>style.visibility</p:attrName>
                                        </p:attrNameLst>
                                      </p:cBhvr>
                                      <p:to>
                                        <p:strVal val="visible"/>
                                      </p:to>
                                    </p:set>
                                    <p:anim calcmode="lin" valueType="num">
                                      <p:cBhvr additive="base">
                                        <p:cTn id="64" dur="500" fill="hold"/>
                                        <p:tgtEl>
                                          <p:spTgt spid="874534"/>
                                        </p:tgtEl>
                                        <p:attrNameLst>
                                          <p:attrName>ppt_x</p:attrName>
                                        </p:attrNameLst>
                                      </p:cBhvr>
                                      <p:tavLst>
                                        <p:tav tm="0">
                                          <p:val>
                                            <p:strVal val="#ppt_x"/>
                                          </p:val>
                                        </p:tav>
                                        <p:tav tm="100000">
                                          <p:val>
                                            <p:strVal val="#ppt_x"/>
                                          </p:val>
                                        </p:tav>
                                      </p:tavLst>
                                    </p:anim>
                                    <p:anim calcmode="lin" valueType="num">
                                      <p:cBhvr additive="base">
                                        <p:cTn id="65" dur="500" fill="hold"/>
                                        <p:tgtEl>
                                          <p:spTgt spid="874534"/>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874535"/>
                                        </p:tgtEl>
                                        <p:attrNameLst>
                                          <p:attrName>style.visibility</p:attrName>
                                        </p:attrNameLst>
                                      </p:cBhvr>
                                      <p:to>
                                        <p:strVal val="visible"/>
                                      </p:to>
                                    </p:set>
                                    <p:anim calcmode="lin" valueType="num">
                                      <p:cBhvr additive="base">
                                        <p:cTn id="68" dur="500" fill="hold"/>
                                        <p:tgtEl>
                                          <p:spTgt spid="874535"/>
                                        </p:tgtEl>
                                        <p:attrNameLst>
                                          <p:attrName>ppt_x</p:attrName>
                                        </p:attrNameLst>
                                      </p:cBhvr>
                                      <p:tavLst>
                                        <p:tav tm="0">
                                          <p:val>
                                            <p:strVal val="#ppt_x"/>
                                          </p:val>
                                        </p:tav>
                                        <p:tav tm="100000">
                                          <p:val>
                                            <p:strVal val="#ppt_x"/>
                                          </p:val>
                                        </p:tav>
                                      </p:tavLst>
                                    </p:anim>
                                    <p:anim calcmode="lin" valueType="num">
                                      <p:cBhvr additive="base">
                                        <p:cTn id="69" dur="500" fill="hold"/>
                                        <p:tgtEl>
                                          <p:spTgt spid="87453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3" presetClass="exit" presetSubtype="10" fill="hold" grpId="0" nodeType="clickEffect">
                                  <p:stCondLst>
                                    <p:cond delay="0"/>
                                  </p:stCondLst>
                                  <p:childTnLst>
                                    <p:animEffect transition="out" filter="blinds(horizontal)">
                                      <p:cBhvr>
                                        <p:cTn id="73" dur="500"/>
                                        <p:tgtEl>
                                          <p:spTgt spid="874537"/>
                                        </p:tgtEl>
                                      </p:cBhvr>
                                    </p:animEffect>
                                    <p:set>
                                      <p:cBhvr>
                                        <p:cTn id="74" dur="1" fill="hold">
                                          <p:stCondLst>
                                            <p:cond delay="499"/>
                                          </p:stCondLst>
                                        </p:cTn>
                                        <p:tgtEl>
                                          <p:spTgt spid="87453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74517"/>
                                        </p:tgtEl>
                                        <p:attrNameLst>
                                          <p:attrName>style.visibility</p:attrName>
                                        </p:attrNameLst>
                                      </p:cBhvr>
                                      <p:to>
                                        <p:strVal val="visible"/>
                                      </p:to>
                                    </p:set>
                                    <p:anim calcmode="lin" valueType="num">
                                      <p:cBhvr additive="base">
                                        <p:cTn id="79" dur="500" fill="hold"/>
                                        <p:tgtEl>
                                          <p:spTgt spid="874517"/>
                                        </p:tgtEl>
                                        <p:attrNameLst>
                                          <p:attrName>ppt_x</p:attrName>
                                        </p:attrNameLst>
                                      </p:cBhvr>
                                      <p:tavLst>
                                        <p:tav tm="0">
                                          <p:val>
                                            <p:strVal val="#ppt_x"/>
                                          </p:val>
                                        </p:tav>
                                        <p:tav tm="100000">
                                          <p:val>
                                            <p:strVal val="#ppt_x"/>
                                          </p:val>
                                        </p:tav>
                                      </p:tavLst>
                                    </p:anim>
                                    <p:anim calcmode="lin" valueType="num">
                                      <p:cBhvr additive="base">
                                        <p:cTn id="80" dur="500" fill="hold"/>
                                        <p:tgtEl>
                                          <p:spTgt spid="8745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874518"/>
                                        </p:tgtEl>
                                        <p:attrNameLst>
                                          <p:attrName>style.visibility</p:attrName>
                                        </p:attrNameLst>
                                      </p:cBhvr>
                                      <p:to>
                                        <p:strVal val="visible"/>
                                      </p:to>
                                    </p:set>
                                    <p:anim calcmode="lin" valueType="num">
                                      <p:cBhvr additive="base">
                                        <p:cTn id="85" dur="500" fill="hold"/>
                                        <p:tgtEl>
                                          <p:spTgt spid="874518"/>
                                        </p:tgtEl>
                                        <p:attrNameLst>
                                          <p:attrName>ppt_x</p:attrName>
                                        </p:attrNameLst>
                                      </p:cBhvr>
                                      <p:tavLst>
                                        <p:tav tm="0">
                                          <p:val>
                                            <p:strVal val="#ppt_x"/>
                                          </p:val>
                                        </p:tav>
                                        <p:tav tm="100000">
                                          <p:val>
                                            <p:strVal val="#ppt_x"/>
                                          </p:val>
                                        </p:tav>
                                      </p:tavLst>
                                    </p:anim>
                                    <p:anim calcmode="lin" valueType="num">
                                      <p:cBhvr additive="base">
                                        <p:cTn id="86" dur="500" fill="hold"/>
                                        <p:tgtEl>
                                          <p:spTgt spid="87451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874519"/>
                                        </p:tgtEl>
                                        <p:attrNameLst>
                                          <p:attrName>style.visibility</p:attrName>
                                        </p:attrNameLst>
                                      </p:cBhvr>
                                      <p:to>
                                        <p:strVal val="visible"/>
                                      </p:to>
                                    </p:set>
                                    <p:anim calcmode="lin" valueType="num">
                                      <p:cBhvr additive="base">
                                        <p:cTn id="91" dur="500" fill="hold"/>
                                        <p:tgtEl>
                                          <p:spTgt spid="874519"/>
                                        </p:tgtEl>
                                        <p:attrNameLst>
                                          <p:attrName>ppt_x</p:attrName>
                                        </p:attrNameLst>
                                      </p:cBhvr>
                                      <p:tavLst>
                                        <p:tav tm="0">
                                          <p:val>
                                            <p:strVal val="#ppt_x"/>
                                          </p:val>
                                        </p:tav>
                                        <p:tav tm="100000">
                                          <p:val>
                                            <p:strVal val="#ppt_x"/>
                                          </p:val>
                                        </p:tav>
                                      </p:tavLst>
                                    </p:anim>
                                    <p:anim calcmode="lin" valueType="num">
                                      <p:cBhvr additive="base">
                                        <p:cTn id="92" dur="500" fill="hold"/>
                                        <p:tgtEl>
                                          <p:spTgt spid="8745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0" nodeType="clickEffect">
                                  <p:stCondLst>
                                    <p:cond delay="0"/>
                                  </p:stCondLst>
                                  <p:childTnLst>
                                    <p:animEffect transition="out" filter="blinds(horizontal)">
                                      <p:cBhvr>
                                        <p:cTn id="96" dur="500"/>
                                        <p:tgtEl>
                                          <p:spTgt spid="874536"/>
                                        </p:tgtEl>
                                      </p:cBhvr>
                                    </p:animEffect>
                                    <p:set>
                                      <p:cBhvr>
                                        <p:cTn id="97" dur="1" fill="hold">
                                          <p:stCondLst>
                                            <p:cond delay="499"/>
                                          </p:stCondLst>
                                        </p:cTn>
                                        <p:tgtEl>
                                          <p:spTgt spid="87453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874521"/>
                                        </p:tgtEl>
                                        <p:attrNameLst>
                                          <p:attrName>style.visibility</p:attrName>
                                        </p:attrNameLst>
                                      </p:cBhvr>
                                      <p:to>
                                        <p:strVal val="visible"/>
                                      </p:to>
                                    </p:set>
                                    <p:anim calcmode="lin" valueType="num">
                                      <p:cBhvr additive="base">
                                        <p:cTn id="102" dur="500" fill="hold"/>
                                        <p:tgtEl>
                                          <p:spTgt spid="874521"/>
                                        </p:tgtEl>
                                        <p:attrNameLst>
                                          <p:attrName>ppt_x</p:attrName>
                                        </p:attrNameLst>
                                      </p:cBhvr>
                                      <p:tavLst>
                                        <p:tav tm="0">
                                          <p:val>
                                            <p:strVal val="#ppt_x"/>
                                          </p:val>
                                        </p:tav>
                                        <p:tav tm="100000">
                                          <p:val>
                                            <p:strVal val="#ppt_x"/>
                                          </p:val>
                                        </p:tav>
                                      </p:tavLst>
                                    </p:anim>
                                    <p:anim calcmode="lin" valueType="num">
                                      <p:cBhvr additive="base">
                                        <p:cTn id="103" dur="500" fill="hold"/>
                                        <p:tgtEl>
                                          <p:spTgt spid="87452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874523"/>
                                        </p:tgtEl>
                                        <p:attrNameLst>
                                          <p:attrName>style.visibility</p:attrName>
                                        </p:attrNameLst>
                                      </p:cBhvr>
                                      <p:to>
                                        <p:strVal val="visible"/>
                                      </p:to>
                                    </p:set>
                                    <p:anim calcmode="lin" valueType="num">
                                      <p:cBhvr additive="base">
                                        <p:cTn id="106" dur="500" fill="hold"/>
                                        <p:tgtEl>
                                          <p:spTgt spid="874523"/>
                                        </p:tgtEl>
                                        <p:attrNameLst>
                                          <p:attrName>ppt_x</p:attrName>
                                        </p:attrNameLst>
                                      </p:cBhvr>
                                      <p:tavLst>
                                        <p:tav tm="0">
                                          <p:val>
                                            <p:strVal val="#ppt_x"/>
                                          </p:val>
                                        </p:tav>
                                        <p:tav tm="100000">
                                          <p:val>
                                            <p:strVal val="#ppt_x"/>
                                          </p:val>
                                        </p:tav>
                                      </p:tavLst>
                                    </p:anim>
                                    <p:anim calcmode="lin" valueType="num">
                                      <p:cBhvr additive="base">
                                        <p:cTn id="107" dur="500" fill="hold"/>
                                        <p:tgtEl>
                                          <p:spTgt spid="874523"/>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874525"/>
                                        </p:tgtEl>
                                        <p:attrNameLst>
                                          <p:attrName>style.visibility</p:attrName>
                                        </p:attrNameLst>
                                      </p:cBhvr>
                                      <p:to>
                                        <p:strVal val="visible"/>
                                      </p:to>
                                    </p:set>
                                    <p:anim calcmode="lin" valueType="num">
                                      <p:cBhvr additive="base">
                                        <p:cTn id="110" dur="500" fill="hold"/>
                                        <p:tgtEl>
                                          <p:spTgt spid="874525"/>
                                        </p:tgtEl>
                                        <p:attrNameLst>
                                          <p:attrName>ppt_x</p:attrName>
                                        </p:attrNameLst>
                                      </p:cBhvr>
                                      <p:tavLst>
                                        <p:tav tm="0">
                                          <p:val>
                                            <p:strVal val="#ppt_x"/>
                                          </p:val>
                                        </p:tav>
                                        <p:tav tm="100000">
                                          <p:val>
                                            <p:strVal val="#ppt_x"/>
                                          </p:val>
                                        </p:tav>
                                      </p:tavLst>
                                    </p:anim>
                                    <p:anim calcmode="lin" valueType="num">
                                      <p:cBhvr additive="base">
                                        <p:cTn id="111" dur="500" fill="hold"/>
                                        <p:tgtEl>
                                          <p:spTgt spid="874525"/>
                                        </p:tgtEl>
                                        <p:attrNameLst>
                                          <p:attrName>ppt_y</p:attrName>
                                        </p:attrNameLst>
                                      </p:cBhvr>
                                      <p:tavLst>
                                        <p:tav tm="0">
                                          <p:val>
                                            <p:strVal val="1+#ppt_h/2"/>
                                          </p:val>
                                        </p:tav>
                                        <p:tav tm="100000">
                                          <p:val>
                                            <p:strVal val="#ppt_y"/>
                                          </p:val>
                                        </p:tav>
                                      </p:tavLst>
                                    </p:anim>
                                  </p:childTnLst>
                                </p:cTn>
                              </p:par>
                              <p:par>
                                <p:cTn id="112" presetID="1" presetClass="exit" presetSubtype="0" fill="hold" grpId="0" nodeType="withEffect">
                                  <p:stCondLst>
                                    <p:cond delay="0"/>
                                  </p:stCondLst>
                                  <p:childTnLst>
                                    <p:set>
                                      <p:cBhvr>
                                        <p:cTn id="113" dur="1" fill="hold">
                                          <p:stCondLst>
                                            <p:cond delay="0"/>
                                          </p:stCondLst>
                                        </p:cTn>
                                        <p:tgtEl>
                                          <p:spTgt spid="2"/>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3" presetClass="exit" presetSubtype="10" fill="hold" grpId="1" nodeType="clickEffect">
                                  <p:stCondLst>
                                    <p:cond delay="0"/>
                                  </p:stCondLst>
                                  <p:childTnLst>
                                    <p:animEffect transition="out" filter="blinds(horizontal)">
                                      <p:cBhvr>
                                        <p:cTn id="117" dur="500"/>
                                        <p:tgtEl>
                                          <p:spTgt spid="874537"/>
                                        </p:tgtEl>
                                      </p:cBhvr>
                                    </p:animEffect>
                                    <p:set>
                                      <p:cBhvr>
                                        <p:cTn id="118" dur="1" fill="hold">
                                          <p:stCondLst>
                                            <p:cond delay="499"/>
                                          </p:stCondLst>
                                        </p:cTn>
                                        <p:tgtEl>
                                          <p:spTgt spid="874537"/>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3" presetClass="exit" presetSubtype="10" fill="hold" grpId="1" nodeType="clickEffect">
                                  <p:stCondLst>
                                    <p:cond delay="0"/>
                                  </p:stCondLst>
                                  <p:childTnLst>
                                    <p:animEffect transition="out" filter="blinds(horizontal)">
                                      <p:cBhvr>
                                        <p:cTn id="122" dur="500"/>
                                        <p:tgtEl>
                                          <p:spTgt spid="874538"/>
                                        </p:tgtEl>
                                      </p:cBhvr>
                                    </p:animEffect>
                                    <p:set>
                                      <p:cBhvr>
                                        <p:cTn id="123" dur="1" fill="hold">
                                          <p:stCondLst>
                                            <p:cond delay="499"/>
                                          </p:stCondLst>
                                        </p:cTn>
                                        <p:tgtEl>
                                          <p:spTgt spid="874538"/>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3" presetClass="exit" presetSubtype="10" fill="hold" grpId="2" nodeType="clickEffect">
                                  <p:stCondLst>
                                    <p:cond delay="0"/>
                                  </p:stCondLst>
                                  <p:childTnLst>
                                    <p:animEffect transition="out" filter="blinds(horizontal)">
                                      <p:cBhvr>
                                        <p:cTn id="127" dur="500"/>
                                        <p:tgtEl>
                                          <p:spTgt spid="874538"/>
                                        </p:tgtEl>
                                      </p:cBhvr>
                                    </p:animEffect>
                                    <p:set>
                                      <p:cBhvr>
                                        <p:cTn id="128" dur="1" fill="hold">
                                          <p:stCondLst>
                                            <p:cond delay="499"/>
                                          </p:stCondLst>
                                        </p:cTn>
                                        <p:tgtEl>
                                          <p:spTgt spid="874538"/>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3" presetClass="exit" presetSubtype="10" fill="hold" nodeType="clickEffect">
                                  <p:stCondLst>
                                    <p:cond delay="0"/>
                                  </p:stCondLst>
                                  <p:childTnLst>
                                    <p:animEffect transition="out" filter="blinds(horizontal)">
                                      <p:cBhvr>
                                        <p:cTn id="132" dur="500"/>
                                        <p:tgtEl>
                                          <p:spTgt spid="874539"/>
                                        </p:tgtEl>
                                      </p:cBhvr>
                                    </p:animEffect>
                                    <p:set>
                                      <p:cBhvr>
                                        <p:cTn id="133" dur="1" fill="hold">
                                          <p:stCondLst>
                                            <p:cond delay="499"/>
                                          </p:stCondLst>
                                        </p:cTn>
                                        <p:tgtEl>
                                          <p:spTgt spid="874539"/>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3" presetClass="exit" presetSubtype="10" fill="hold" nodeType="clickEffect">
                                  <p:stCondLst>
                                    <p:cond delay="0"/>
                                  </p:stCondLst>
                                  <p:childTnLst>
                                    <p:animEffect transition="out" filter="blinds(horizontal)">
                                      <p:cBhvr>
                                        <p:cTn id="137" dur="500"/>
                                        <p:tgtEl>
                                          <p:spTgt spid="874539"/>
                                        </p:tgtEl>
                                      </p:cBhvr>
                                    </p:animEffect>
                                    <p:set>
                                      <p:cBhvr>
                                        <p:cTn id="138" dur="1" fill="hold">
                                          <p:stCondLst>
                                            <p:cond delay="499"/>
                                          </p:stCondLst>
                                        </p:cTn>
                                        <p:tgtEl>
                                          <p:spTgt spid="87453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3" presetClass="exit" presetSubtype="10" fill="hold" nodeType="clickEffect">
                                  <p:stCondLst>
                                    <p:cond delay="0"/>
                                  </p:stCondLst>
                                  <p:childTnLst>
                                    <p:animEffect transition="out" filter="blinds(horizontal)">
                                      <p:cBhvr>
                                        <p:cTn id="142" dur="500"/>
                                        <p:tgtEl>
                                          <p:spTgt spid="874539"/>
                                        </p:tgtEl>
                                      </p:cBhvr>
                                    </p:animEffect>
                                    <p:set>
                                      <p:cBhvr>
                                        <p:cTn id="143" dur="1" fill="hold">
                                          <p:stCondLst>
                                            <p:cond delay="499"/>
                                          </p:stCondLst>
                                        </p:cTn>
                                        <p:tgtEl>
                                          <p:spTgt spid="874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536" grpId="0" animBg="1"/>
      <p:bldP spid="874537" grpId="0" animBg="1"/>
      <p:bldP spid="874537" grpId="1" animBg="1"/>
      <p:bldP spid="874538" grpId="0" animBg="1"/>
      <p:bldP spid="874538" grpId="1" animBg="1"/>
      <p:bldP spid="874538" grpId="2" animBg="1"/>
      <p:bldP spid="874504" grpId="0"/>
      <p:bldP spid="874512" grpId="0"/>
      <p:bldP spid="874514" grpId="0"/>
      <p:bldP spid="874517" grpId="0"/>
      <p:bldP spid="874518" grpId="0"/>
      <p:bldP spid="874519" grpId="0"/>
      <p:bldP spid="874521" grpId="0"/>
      <p:bldP spid="874523" grpId="0"/>
      <p:bldP spid="874525" grpId="0"/>
      <p:bldP spid="874526" grpId="0"/>
      <p:bldP spid="874527" grpId="0"/>
      <p:bldP spid="874528" grpId="0"/>
      <p:bldP spid="874529" grpId="0"/>
      <p:bldP spid="874530" grpId="0"/>
      <p:bldP spid="874531" grpId="0"/>
      <p:bldP spid="874532" grpId="0"/>
      <p:bldP spid="874533" grpId="0"/>
      <p:bldP spid="874534" grpId="0"/>
      <p:bldP spid="874535" grpId="0"/>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Date Placeholder 5"/>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028" name="Slide Number Placeholder 7"/>
          <p:cNvSpPr>
            <a:spLocks noGrp="1"/>
          </p:cNvSpPr>
          <p:nvPr>
            <p:ph type="sldNum" sz="quarter" idx="12"/>
          </p:nvPr>
        </p:nvSpPr>
        <p:spPr>
          <a:noFill/>
        </p:spPr>
        <p:txBody>
          <a:bodyPr/>
          <a:lstStyle/>
          <a:p>
            <a:r>
              <a:rPr lang="en-US"/>
              <a:t>       </a:t>
            </a:r>
            <a:fld id="{F3D23EA6-533C-48D8-9AD5-1400F3342623}" type="slidenum">
              <a:rPr lang="en-US"/>
              <a:pPr/>
              <a:t>24</a:t>
            </a:fld>
            <a:endParaRPr lang="en-US"/>
          </a:p>
        </p:txBody>
      </p:sp>
      <p:sp>
        <p:nvSpPr>
          <p:cNvPr id="1029" name="Rectangle 2"/>
          <p:cNvSpPr>
            <a:spLocks noGrp="1" noChangeArrowheads="1"/>
          </p:cNvSpPr>
          <p:nvPr>
            <p:ph type="title"/>
          </p:nvPr>
        </p:nvSpPr>
        <p:spPr/>
        <p:txBody>
          <a:bodyPr/>
          <a:lstStyle/>
          <a:p>
            <a:r>
              <a:rPr lang="en-US" sz="2800">
                <a:ea typeface="ＭＳ Ｐゴシック" pitchFamily="34" charset="-128"/>
              </a:rPr>
              <a:t>Chess Evaluation Functions</a:t>
            </a:r>
          </a:p>
        </p:txBody>
      </p:sp>
      <p:sp>
        <p:nvSpPr>
          <p:cNvPr id="1030" name="Rectangle 3"/>
          <p:cNvSpPr>
            <a:spLocks noGrp="1" noChangeArrowheads="1"/>
          </p:cNvSpPr>
          <p:nvPr>
            <p:ph type="body" sz="half" idx="1"/>
          </p:nvPr>
        </p:nvSpPr>
        <p:spPr>
          <a:xfrm>
            <a:off x="685800" y="1295400"/>
            <a:ext cx="4876800" cy="4572000"/>
          </a:xfrm>
        </p:spPr>
        <p:txBody>
          <a:bodyPr/>
          <a:lstStyle/>
          <a:p>
            <a:pPr>
              <a:lnSpc>
                <a:spcPct val="90000"/>
              </a:lnSpc>
            </a:pPr>
            <a:r>
              <a:rPr lang="en-US" sz="1800" dirty="0" smtClean="0">
                <a:ea typeface="ＭＳ Ｐゴシック" pitchFamily="34" charset="-128"/>
              </a:rPr>
              <a:t>Claude Shannon argued for a chess evaluation function in a 1950 paper</a:t>
            </a:r>
          </a:p>
          <a:p>
            <a:pPr>
              <a:lnSpc>
                <a:spcPct val="90000"/>
              </a:lnSpc>
            </a:pPr>
            <a:endParaRPr lang="en-US" sz="1800" dirty="0" smtClean="0">
              <a:ea typeface="ＭＳ Ｐゴシック" pitchFamily="34" charset="-128"/>
            </a:endParaRPr>
          </a:p>
          <a:p>
            <a:pPr>
              <a:lnSpc>
                <a:spcPct val="90000"/>
              </a:lnSpc>
            </a:pPr>
            <a:r>
              <a:rPr lang="en-US" sz="1800" dirty="0" smtClean="0">
                <a:ea typeface="ＭＳ Ｐゴシック" pitchFamily="34" charset="-128"/>
              </a:rPr>
              <a:t>Alan Turing</a:t>
            </a:r>
            <a:r>
              <a:rPr lang="en-US" sz="1800" dirty="0">
                <a:ea typeface="ＭＳ Ｐゴシック" pitchFamily="34" charset="-128"/>
              </a:rPr>
              <a:t> </a:t>
            </a:r>
            <a:r>
              <a:rPr lang="en-US" sz="1800" dirty="0" smtClean="0">
                <a:ea typeface="ＭＳ Ｐゴシック" pitchFamily="34" charset="-128"/>
              </a:rPr>
              <a:t>defined function in 1948:</a:t>
            </a:r>
            <a:r>
              <a:rPr lang="en-US" sz="1800" dirty="0">
                <a:ea typeface="ＭＳ Ｐゴシック" pitchFamily="34" charset="-128"/>
              </a:rPr>
              <a:t/>
            </a:r>
            <a:br>
              <a:rPr lang="en-US" sz="1800" dirty="0">
                <a:ea typeface="ＭＳ Ｐゴシック" pitchFamily="34" charset="-128"/>
              </a:rPr>
            </a:br>
            <a:r>
              <a:rPr lang="en-US" sz="2000" i="1" dirty="0">
                <a:solidFill>
                  <a:srgbClr val="0000FF"/>
                </a:solidFill>
                <a:latin typeface="Times New Roman" pitchFamily="18" charset="0"/>
                <a:ea typeface="ＭＳ Ｐゴシック" pitchFamily="34" charset="-128"/>
                <a:cs typeface="Times New Roman" pitchFamily="18" charset="0"/>
              </a:rPr>
              <a:t> f(n)=(sum of A’s  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br>
              <a:rPr lang="en-US" sz="2000" i="1" dirty="0" smtClean="0">
                <a:solidFill>
                  <a:srgbClr val="0000FF"/>
                </a:solidFill>
                <a:latin typeface="Times New Roman" pitchFamily="18" charset="0"/>
                <a:ea typeface="ＭＳ Ｐゴシック" pitchFamily="34" charset="-128"/>
                <a:cs typeface="Times New Roman" pitchFamily="18" charset="0"/>
              </a:rPr>
            </a:br>
            <a:r>
              <a:rPr lang="en-US" sz="2000" i="1" dirty="0" smtClean="0">
                <a:solidFill>
                  <a:srgbClr val="0000FF"/>
                </a:solidFill>
                <a:latin typeface="Times New Roman" pitchFamily="18" charset="0"/>
                <a:ea typeface="ＭＳ Ｐゴシック" pitchFamily="34" charset="-128"/>
                <a:cs typeface="Times New Roman" pitchFamily="18" charset="0"/>
              </a:rPr>
              <a:t>         -(</a:t>
            </a:r>
            <a:r>
              <a:rPr lang="en-US" sz="2000" i="1" dirty="0">
                <a:solidFill>
                  <a:srgbClr val="0000FF"/>
                </a:solidFill>
                <a:latin typeface="Times New Roman" pitchFamily="18" charset="0"/>
                <a:ea typeface="ＭＳ Ｐゴシック" pitchFamily="34" charset="-128"/>
                <a:cs typeface="Times New Roman" pitchFamily="18" charset="0"/>
              </a:rPr>
              <a:t>sum of </a:t>
            </a:r>
            <a:r>
              <a:rPr lang="en-US" sz="2000" i="1" dirty="0" smtClean="0">
                <a:solidFill>
                  <a:srgbClr val="0000FF"/>
                </a:solidFill>
                <a:latin typeface="Times New Roman" pitchFamily="18" charset="0"/>
                <a:ea typeface="ＭＳ Ｐゴシック" pitchFamily="34" charset="-128"/>
                <a:cs typeface="Times New Roman" pitchFamily="18" charset="0"/>
              </a:rPr>
              <a:t> B’s </a:t>
            </a:r>
            <a:r>
              <a:rPr lang="en-US" sz="2000" i="1" dirty="0">
                <a:solidFill>
                  <a:srgbClr val="0000FF"/>
                </a:solidFill>
                <a:latin typeface="Times New Roman" pitchFamily="18" charset="0"/>
                <a:ea typeface="ＭＳ Ｐゴシック" pitchFamily="34" charset="-128"/>
                <a:cs typeface="Times New Roman" pitchFamily="18" charset="0"/>
              </a:rPr>
              <a:t>piece values</a:t>
            </a:r>
            <a:r>
              <a:rPr lang="en-US" sz="2000" i="1" dirty="0" smtClean="0">
                <a:solidFill>
                  <a:srgbClr val="0000FF"/>
                </a:solidFill>
                <a:latin typeface="Times New Roman" pitchFamily="18" charset="0"/>
                <a:ea typeface="ＭＳ Ｐゴシック" pitchFamily="34" charset="-128"/>
                <a:cs typeface="Times New Roman" pitchFamily="18" charset="0"/>
              </a:rPr>
              <a:t>)</a:t>
            </a: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More complex: weighted sum </a:t>
            </a:r>
            <a:br>
              <a:rPr lang="en-US" sz="1800" dirty="0">
                <a:ea typeface="ＭＳ Ｐゴシック" pitchFamily="34" charset="-128"/>
              </a:rPr>
            </a:br>
            <a:r>
              <a:rPr lang="en-US" sz="1800" dirty="0">
                <a:ea typeface="ＭＳ Ｐゴシック" pitchFamily="34" charset="-128"/>
              </a:rPr>
              <a:t>of </a:t>
            </a:r>
            <a:r>
              <a:rPr lang="en-US" sz="1800" i="1" dirty="0">
                <a:solidFill>
                  <a:srgbClr val="0000FF"/>
                </a:solidFill>
                <a:ea typeface="ＭＳ Ｐゴシック" pitchFamily="34" charset="-128"/>
              </a:rPr>
              <a:t>positional</a:t>
            </a:r>
            <a:r>
              <a:rPr lang="en-US" sz="1800" dirty="0">
                <a:ea typeface="ＭＳ Ｐゴシック" pitchFamily="34" charset="-128"/>
              </a:rPr>
              <a:t> features: </a:t>
            </a: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endParaRPr lang="en-US" sz="1800" dirty="0">
              <a:ea typeface="ＭＳ Ｐゴシック" pitchFamily="34" charset="-128"/>
            </a:endParaRPr>
          </a:p>
          <a:p>
            <a:pPr>
              <a:lnSpc>
                <a:spcPct val="90000"/>
              </a:lnSpc>
            </a:pPr>
            <a:r>
              <a:rPr lang="en-US" sz="1800" dirty="0">
                <a:ea typeface="ＭＳ Ｐゴシック" pitchFamily="34" charset="-128"/>
              </a:rPr>
              <a:t>Deep Blue </a:t>
            </a:r>
            <a:r>
              <a:rPr lang="en-US" sz="1800" dirty="0" smtClean="0">
                <a:ea typeface="ＭＳ Ｐゴシック" pitchFamily="34" charset="-128"/>
              </a:rPr>
              <a:t>had &gt;8000 </a:t>
            </a:r>
            <a:r>
              <a:rPr lang="en-US" sz="1800" dirty="0">
                <a:ea typeface="ＭＳ Ｐゴシック" pitchFamily="34" charset="-128"/>
              </a:rPr>
              <a:t>features</a:t>
            </a:r>
          </a:p>
        </p:txBody>
      </p:sp>
      <p:graphicFrame>
        <p:nvGraphicFramePr>
          <p:cNvPr id="1163314" name="Group 50"/>
          <p:cNvGraphicFramePr>
            <a:graphicFrameLocks noGrp="1"/>
          </p:cNvGraphicFramePr>
          <p:nvPr>
            <p:ph sz="quarter" idx="2"/>
          </p:nvPr>
        </p:nvGraphicFramePr>
        <p:xfrm>
          <a:off x="5638800" y="1295400"/>
          <a:ext cx="2133600" cy="1760539"/>
        </p:xfrm>
        <a:graphic>
          <a:graphicData uri="http://schemas.openxmlformats.org/drawingml/2006/table">
            <a:tbl>
              <a:tblPr/>
              <a:tblGrid>
                <a:gridCol w="1541463">
                  <a:extLst>
                    <a:ext uri="{9D8B030D-6E8A-4147-A177-3AD203B41FA5}">
                      <a16:colId xmlns:a16="http://schemas.microsoft.com/office/drawing/2014/main" xmlns="" val="20000"/>
                    </a:ext>
                  </a:extLst>
                </a:gridCol>
                <a:gridCol w="592137">
                  <a:extLst>
                    <a:ext uri="{9D8B030D-6E8A-4147-A177-3AD203B41FA5}">
                      <a16:colId xmlns:a16="http://schemas.microsoft.com/office/drawing/2014/main" xmlns="" val="20001"/>
                    </a:ext>
                  </a:extLst>
                </a:gridCol>
              </a:tblGrid>
              <a:tr h="381000">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Pawn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1.0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0"/>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Knight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1"/>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Bishop</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3.25</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2"/>
                  </a:ext>
                </a:extLst>
              </a:tr>
              <a:tr h="346075">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Rook</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3"/>
                  </a:ext>
                </a:extLst>
              </a:tr>
              <a:tr h="344488">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Queen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100000"/>
                        <a:buFont typeface="Symbol" pitchFamily="-107" charset="2"/>
                        <a:buNone/>
                        <a:tabLst/>
                      </a:pPr>
                      <a:r>
                        <a:rPr kumimoji="0" lang="en-US" sz="1600" b="1" i="0" u="none" strike="noStrike" cap="none" normalizeH="0" baseline="0">
                          <a:ln>
                            <a:noFill/>
                          </a:ln>
                          <a:solidFill>
                            <a:schemeClr val="tx1"/>
                          </a:solidFill>
                          <a:effectLst/>
                          <a:latin typeface="Arial" pitchFamily="-107" charset="0"/>
                        </a:rPr>
                        <a:t>9.0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alpha val="50000"/>
                      </a:schemeClr>
                    </a:solidFill>
                  </a:tcPr>
                </a:tc>
                <a:extLst>
                  <a:ext uri="{0D108BD9-81ED-4DB2-BD59-A6C34878D82A}">
                    <a16:rowId xmlns:a16="http://schemas.microsoft.com/office/drawing/2014/main" xmlns="" val="10004"/>
                  </a:ext>
                </a:extLst>
              </a:tr>
            </a:tbl>
          </a:graphicData>
        </a:graphic>
      </p:graphicFrame>
      <p:sp>
        <p:nvSpPr>
          <p:cNvPr id="1051" name="Text Box 30"/>
          <p:cNvSpPr txBox="1">
            <a:spLocks noChangeArrowheads="1"/>
          </p:cNvSpPr>
          <p:nvPr/>
        </p:nvSpPr>
        <p:spPr bwMode="auto">
          <a:xfrm>
            <a:off x="4572000" y="3138488"/>
            <a:ext cx="4572000" cy="825500"/>
          </a:xfrm>
          <a:prstGeom prst="rect">
            <a:avLst/>
          </a:prstGeom>
          <a:noFill/>
          <a:ln w="9525">
            <a:noFill/>
            <a:miter lim="800000"/>
            <a:headEnd/>
            <a:tailEnd/>
          </a:ln>
        </p:spPr>
        <p:txBody>
          <a:bodyPr>
            <a:spAutoFit/>
          </a:bodyPr>
          <a:lstStyle/>
          <a:p>
            <a:pPr algn="ctr"/>
            <a:r>
              <a:rPr lang="en-US" sz="1600">
                <a:solidFill>
                  <a:schemeClr val="accent2"/>
                </a:solidFill>
                <a:latin typeface="Arial" pitchFamily="34" charset="0"/>
              </a:rPr>
              <a:t>Pieces values for a simple Turing-style evaluation  function often taught </a:t>
            </a:r>
            <a:br>
              <a:rPr lang="en-US" sz="1600">
                <a:solidFill>
                  <a:schemeClr val="accent2"/>
                </a:solidFill>
                <a:latin typeface="Arial" pitchFamily="34" charset="0"/>
              </a:rPr>
            </a:br>
            <a:r>
              <a:rPr lang="en-US" sz="1600">
                <a:solidFill>
                  <a:schemeClr val="accent2"/>
                </a:solidFill>
                <a:latin typeface="Arial" pitchFamily="34" charset="0"/>
              </a:rPr>
              <a:t>to novice chess players</a:t>
            </a:r>
          </a:p>
        </p:txBody>
      </p:sp>
      <p:graphicFrame>
        <p:nvGraphicFramePr>
          <p:cNvPr id="1026" name="Object 2"/>
          <p:cNvGraphicFramePr>
            <a:graphicFrameLocks noGrp="1" noChangeAspect="1"/>
          </p:cNvGraphicFramePr>
          <p:nvPr>
            <p:ph sz="quarter" idx="3"/>
            <p:extLst>
              <p:ext uri="{D42A27DB-BD31-4B8C-83A1-F6EECF244321}">
                <p14:modId xmlns:p14="http://schemas.microsoft.com/office/powerpoint/2010/main" val="330992159"/>
              </p:ext>
            </p:extLst>
          </p:nvPr>
        </p:nvGraphicFramePr>
        <p:xfrm>
          <a:off x="1553891" y="4114800"/>
          <a:ext cx="1993900" cy="481012"/>
        </p:xfrm>
        <a:graphic>
          <a:graphicData uri="http://schemas.openxmlformats.org/presentationml/2006/ole">
            <mc:AlternateContent xmlns:mc="http://schemas.openxmlformats.org/markup-compatibility/2006">
              <mc:Choice xmlns:v="urn:schemas-microsoft-com:vml" Requires="v">
                <p:oleObj spid="_x0000_s1382" name="Equation" r:id="rId4" imgW="1054100" imgH="254000" progId="Equation.3">
                  <p:embed/>
                </p:oleObj>
              </mc:Choice>
              <mc:Fallback>
                <p:oleObj name="Equation" r:id="rId4" imgW="1054100" imgH="254000" progId="Equation.3">
                  <p:embed/>
                  <p:pic>
                    <p:nvPicPr>
                      <p:cNvPr id="0" name="Picture 5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3891" y="4114800"/>
                        <a:ext cx="1993900"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52" name="Text Box 49"/>
          <p:cNvSpPr txBox="1">
            <a:spLocks noChangeArrowheads="1"/>
          </p:cNvSpPr>
          <p:nvPr/>
        </p:nvSpPr>
        <p:spPr bwMode="auto">
          <a:xfrm>
            <a:off x="4419600" y="3886200"/>
            <a:ext cx="4451350" cy="2278063"/>
          </a:xfrm>
          <a:prstGeom prst="rect">
            <a:avLst/>
          </a:prstGeom>
          <a:solidFill>
            <a:schemeClr val="accent1">
              <a:alpha val="41176"/>
            </a:schemeClr>
          </a:solidFill>
          <a:ln w="9525">
            <a:noFill/>
            <a:miter lim="800000"/>
            <a:headEnd/>
            <a:tailEnd/>
          </a:ln>
        </p:spPr>
        <p:txBody>
          <a:bodyPr>
            <a:spAutoFit/>
          </a:bodyPr>
          <a:lstStyle/>
          <a:p>
            <a:pPr algn="ctr"/>
            <a:r>
              <a:rPr lang="en-US" sz="1800" b="1">
                <a:latin typeface="Arial" pitchFamily="34" charset="0"/>
              </a:rPr>
              <a:t>Positive:</a:t>
            </a:r>
            <a:r>
              <a:rPr lang="en-US" sz="1800">
                <a:latin typeface="Arial" pitchFamily="34" charset="0"/>
              </a:rPr>
              <a:t> rooks on open files, knights in</a:t>
            </a:r>
          </a:p>
          <a:p>
            <a:pPr algn="ctr"/>
            <a:r>
              <a:rPr lang="en-US" sz="1800">
                <a:latin typeface="Arial" pitchFamily="34" charset="0"/>
              </a:rPr>
              <a:t>closed positions, control of the center, </a:t>
            </a:r>
          </a:p>
          <a:p>
            <a:pPr algn="ctr"/>
            <a:r>
              <a:rPr lang="en-US" sz="1800">
                <a:latin typeface="Arial" pitchFamily="34" charset="0"/>
              </a:rPr>
              <a:t>developed pieces</a:t>
            </a:r>
          </a:p>
          <a:p>
            <a:pPr algn="ctr"/>
            <a:endParaRPr lang="en-US" sz="1800">
              <a:latin typeface="Arial" pitchFamily="34" charset="0"/>
            </a:endParaRPr>
          </a:p>
          <a:p>
            <a:pPr algn="ctr"/>
            <a:r>
              <a:rPr lang="en-US" sz="1800" b="1">
                <a:latin typeface="Arial" pitchFamily="34" charset="0"/>
              </a:rPr>
              <a:t>Negative: </a:t>
            </a:r>
            <a:r>
              <a:rPr lang="en-US" sz="1800">
                <a:latin typeface="Arial" pitchFamily="34" charset="0"/>
              </a:rPr>
              <a:t>doubled pawns, wrong-colored </a:t>
            </a:r>
          </a:p>
          <a:p>
            <a:pPr algn="ctr"/>
            <a:r>
              <a:rPr lang="en-US" sz="1800">
                <a:latin typeface="Arial" pitchFamily="34" charset="0"/>
              </a:rPr>
              <a:t>bishops in closed positions, isolated pawns,pinned pieces</a:t>
            </a:r>
          </a:p>
          <a:p>
            <a:pPr algn="ctr"/>
            <a:r>
              <a:rPr lang="en-US" sz="1600" i="1">
                <a:latin typeface="Arial" pitchFamily="34" charset="0"/>
              </a:rPr>
              <a:t>Examples of more complex features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9699" name="Slide Number Placeholder 5"/>
          <p:cNvSpPr>
            <a:spLocks noGrp="1"/>
          </p:cNvSpPr>
          <p:nvPr>
            <p:ph type="sldNum" sz="quarter" idx="12"/>
          </p:nvPr>
        </p:nvSpPr>
        <p:spPr>
          <a:noFill/>
        </p:spPr>
        <p:txBody>
          <a:bodyPr/>
          <a:lstStyle/>
          <a:p>
            <a:r>
              <a:rPr lang="en-US"/>
              <a:t>       </a:t>
            </a:r>
            <a:fld id="{61D44295-8C3A-4835-8E92-827AFD5CAEFF}" type="slidenum">
              <a:rPr lang="en-US"/>
              <a:pPr/>
              <a:t>25</a:t>
            </a:fld>
            <a:endParaRPr lang="en-US"/>
          </a:p>
        </p:txBody>
      </p:sp>
      <p:sp>
        <p:nvSpPr>
          <p:cNvPr id="29700" name="Rectangle 2"/>
          <p:cNvSpPr>
            <a:spLocks noGrp="1" noChangeArrowheads="1"/>
          </p:cNvSpPr>
          <p:nvPr>
            <p:ph type="title"/>
          </p:nvPr>
        </p:nvSpPr>
        <p:spPr>
          <a:xfrm>
            <a:off x="228600" y="304800"/>
            <a:ext cx="8763000" cy="1143000"/>
          </a:xfrm>
        </p:spPr>
        <p:txBody>
          <a:bodyPr/>
          <a:lstStyle/>
          <a:p>
            <a:r>
              <a:rPr lang="en-US" sz="3000">
                <a:ea typeface="ＭＳ Ｐゴシック" pitchFamily="34" charset="-128"/>
              </a:rPr>
              <a:t>Some Chess Positions and their Evaluations</a:t>
            </a:r>
          </a:p>
        </p:txBody>
      </p:sp>
      <p:pic>
        <p:nvPicPr>
          <p:cNvPr id="29701" name="Picture 5" descr="chess_po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2811463" cy="2819400"/>
          </a:xfrm>
          <a:prstGeom prst="rect">
            <a:avLst/>
          </a:prstGeom>
          <a:noFill/>
          <a:ln w="9525">
            <a:noFill/>
            <a:miter lim="800000"/>
            <a:headEnd/>
            <a:tailEnd/>
          </a:ln>
        </p:spPr>
      </p:pic>
      <p:sp>
        <p:nvSpPr>
          <p:cNvPr id="29702" name="Text Box 8"/>
          <p:cNvSpPr txBox="1">
            <a:spLocks noChangeArrowheads="1"/>
          </p:cNvSpPr>
          <p:nvPr/>
        </p:nvSpPr>
        <p:spPr bwMode="auto">
          <a:xfrm>
            <a:off x="233363" y="4125913"/>
            <a:ext cx="2633662" cy="1006475"/>
          </a:xfrm>
          <a:prstGeom prst="rect">
            <a:avLst/>
          </a:prstGeom>
          <a:noFill/>
          <a:ln w="9525">
            <a:noFill/>
            <a:miter lim="800000"/>
            <a:headEnd/>
            <a:tailEnd/>
          </a:ln>
        </p:spPr>
        <p:txBody>
          <a:bodyPr wrap="none">
            <a:spAutoFit/>
          </a:bodyPr>
          <a:lstStyle/>
          <a:p>
            <a:pPr algn="ctr"/>
            <a:r>
              <a:rPr lang="en-US" sz="2000">
                <a:latin typeface="Arial" pitchFamily="34" charset="0"/>
              </a:rPr>
              <a:t>White to move</a:t>
            </a:r>
          </a:p>
          <a:p>
            <a:pPr algn="ctr"/>
            <a:r>
              <a:rPr lang="en-US" sz="2000">
                <a:latin typeface="Arial" pitchFamily="34" charset="0"/>
              </a:rPr>
              <a:t>f(n)=(9+3)-(5+5+3.25)</a:t>
            </a:r>
          </a:p>
          <a:p>
            <a:pPr algn="ctr"/>
            <a:r>
              <a:rPr lang="en-US" sz="2000">
                <a:solidFill>
                  <a:srgbClr val="FF0000"/>
                </a:solidFill>
                <a:latin typeface="Arial" pitchFamily="34" charset="0"/>
              </a:rPr>
              <a:t>=-1.25</a:t>
            </a:r>
          </a:p>
        </p:txBody>
      </p:sp>
      <p:grpSp>
        <p:nvGrpSpPr>
          <p:cNvPr id="2" name="Group 12"/>
          <p:cNvGrpSpPr>
            <a:grpSpLocks/>
          </p:cNvGrpSpPr>
          <p:nvPr/>
        </p:nvGrpSpPr>
        <p:grpSpPr bwMode="auto">
          <a:xfrm>
            <a:off x="3276600" y="1379349"/>
            <a:ext cx="2787650" cy="3825875"/>
            <a:chOff x="2064" y="864"/>
            <a:chExt cx="1756" cy="2410"/>
          </a:xfrm>
        </p:grpSpPr>
        <p:pic>
          <p:nvPicPr>
            <p:cNvPr id="29708" name="Picture 6" descr="chess_po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864"/>
              <a:ext cx="1756" cy="1776"/>
            </a:xfrm>
            <a:prstGeom prst="rect">
              <a:avLst/>
            </a:prstGeom>
            <a:noFill/>
            <a:ln w="9525">
              <a:noFill/>
              <a:miter lim="800000"/>
              <a:headEnd/>
              <a:tailEnd/>
            </a:ln>
          </p:spPr>
        </p:pic>
        <p:sp>
          <p:nvSpPr>
            <p:cNvPr id="29709" name="Text Box 9"/>
            <p:cNvSpPr txBox="1">
              <a:spLocks noChangeArrowheads="1"/>
            </p:cNvSpPr>
            <p:nvPr/>
          </p:nvSpPr>
          <p:spPr bwMode="auto">
            <a:xfrm>
              <a:off x="2317" y="2640"/>
              <a:ext cx="1255" cy="634"/>
            </a:xfrm>
            <a:prstGeom prst="rect">
              <a:avLst/>
            </a:prstGeom>
            <a:noFill/>
            <a:ln w="9525">
              <a:noFill/>
              <a:miter lim="800000"/>
              <a:headEnd/>
              <a:tailEnd/>
            </a:ln>
          </p:spPr>
          <p:txBody>
            <a:bodyPr wrap="none">
              <a:spAutoFit/>
            </a:bodyPr>
            <a:lstStyle/>
            <a:p>
              <a:pPr algn="ctr"/>
              <a:r>
                <a:rPr lang="en-US" sz="2000" dirty="0">
                  <a:latin typeface="Arial" pitchFamily="34" charset="0"/>
                </a:rPr>
                <a:t>… Nxg5??</a:t>
              </a:r>
            </a:p>
            <a:p>
              <a:pPr algn="ctr"/>
              <a:r>
                <a:rPr lang="en-US" sz="2000" dirty="0">
                  <a:latin typeface="Arial" pitchFamily="34" charset="0"/>
                </a:rPr>
                <a:t>f(n)=(9+3)-(5+5)</a:t>
              </a:r>
            </a:p>
            <a:p>
              <a:pPr algn="ctr"/>
              <a:r>
                <a:rPr lang="en-US" sz="2000" dirty="0">
                  <a:solidFill>
                    <a:schemeClr val="accent2">
                      <a:lumMod val="75000"/>
                    </a:schemeClr>
                  </a:solidFill>
                  <a:latin typeface="Arial" pitchFamily="34" charset="0"/>
                </a:rPr>
                <a:t>=2</a:t>
              </a:r>
            </a:p>
          </p:txBody>
        </p:sp>
      </p:grpSp>
      <p:grpSp>
        <p:nvGrpSpPr>
          <p:cNvPr id="3" name="Group 13"/>
          <p:cNvGrpSpPr>
            <a:grpSpLocks/>
          </p:cNvGrpSpPr>
          <p:nvPr/>
        </p:nvGrpSpPr>
        <p:grpSpPr bwMode="auto">
          <a:xfrm>
            <a:off x="6248400" y="1371600"/>
            <a:ext cx="2787650" cy="4511675"/>
            <a:chOff x="3936" y="864"/>
            <a:chExt cx="1756" cy="2842"/>
          </a:xfrm>
        </p:grpSpPr>
        <p:pic>
          <p:nvPicPr>
            <p:cNvPr id="29706" name="Picture 7" descr="chess_pos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6" y="864"/>
              <a:ext cx="1756" cy="1776"/>
            </a:xfrm>
            <a:prstGeom prst="rect">
              <a:avLst/>
            </a:prstGeom>
            <a:noFill/>
            <a:ln w="9525">
              <a:noFill/>
              <a:miter lim="800000"/>
              <a:headEnd/>
              <a:tailEnd/>
            </a:ln>
          </p:spPr>
        </p:pic>
        <p:sp>
          <p:nvSpPr>
            <p:cNvPr id="29707" name="Text Box 10"/>
            <p:cNvSpPr txBox="1">
              <a:spLocks noChangeArrowheads="1"/>
            </p:cNvSpPr>
            <p:nvPr/>
          </p:nvSpPr>
          <p:spPr bwMode="auto">
            <a:xfrm>
              <a:off x="4176" y="2688"/>
              <a:ext cx="1288" cy="1018"/>
            </a:xfrm>
            <a:prstGeom prst="rect">
              <a:avLst/>
            </a:prstGeom>
            <a:noFill/>
            <a:ln w="9525">
              <a:noFill/>
              <a:miter lim="800000"/>
              <a:headEnd/>
              <a:tailEnd/>
            </a:ln>
          </p:spPr>
          <p:txBody>
            <a:bodyPr wrap="none">
              <a:spAutoFit/>
            </a:bodyPr>
            <a:lstStyle/>
            <a:p>
              <a:pPr algn="ctr"/>
              <a:r>
                <a:rPr lang="en-US" sz="2000" i="1" dirty="0">
                  <a:latin typeface="Arial" pitchFamily="34" charset="0"/>
                </a:rPr>
                <a:t>Uh-oh</a:t>
              </a:r>
              <a:r>
                <a:rPr lang="en-US" sz="2000" dirty="0">
                  <a:latin typeface="Arial" pitchFamily="34" charset="0"/>
                </a:rPr>
                <a:t>: Rxg4+</a:t>
              </a:r>
            </a:p>
            <a:p>
              <a:pPr algn="ctr"/>
              <a:r>
                <a:rPr lang="en-US" sz="2000" dirty="0">
                  <a:latin typeface="Arial" pitchFamily="34" charset="0"/>
                </a:rPr>
                <a:t>f(n)=(3)-(5+5)</a:t>
              </a:r>
            </a:p>
            <a:p>
              <a:pPr algn="ctr"/>
              <a:r>
                <a:rPr lang="en-US" sz="2000" b="1" dirty="0">
                  <a:solidFill>
                    <a:srgbClr val="FF0000"/>
                  </a:solidFill>
                  <a:latin typeface="Arial" pitchFamily="34" charset="0"/>
                </a:rPr>
                <a:t>=-7</a:t>
              </a:r>
            </a:p>
            <a:p>
              <a:pPr algn="ctr"/>
              <a:r>
                <a:rPr lang="en-US" sz="2000" i="1" dirty="0">
                  <a:latin typeface="Arial" pitchFamily="34" charset="0"/>
                </a:rPr>
                <a:t>And black may </a:t>
              </a:r>
            </a:p>
            <a:p>
              <a:pPr algn="ctr"/>
              <a:r>
                <a:rPr lang="en-US" sz="2000" i="1" dirty="0">
                  <a:latin typeface="Arial" pitchFamily="34" charset="0"/>
                </a:rPr>
                <a:t>force checkmate</a:t>
              </a:r>
            </a:p>
          </p:txBody>
        </p:sp>
      </p:grpSp>
      <p:sp>
        <p:nvSpPr>
          <p:cNvPr id="1013771" name="Text Box 11"/>
          <p:cNvSpPr txBox="1">
            <a:spLocks noChangeArrowheads="1"/>
          </p:cNvSpPr>
          <p:nvPr/>
        </p:nvSpPr>
        <p:spPr bwMode="auto">
          <a:xfrm>
            <a:off x="228600" y="5181600"/>
            <a:ext cx="6248400" cy="822325"/>
          </a:xfrm>
          <a:prstGeom prst="rect">
            <a:avLst/>
          </a:prstGeom>
          <a:noFill/>
          <a:ln w="9525">
            <a:noFill/>
            <a:miter lim="800000"/>
            <a:headEnd/>
            <a:tailEnd/>
          </a:ln>
        </p:spPr>
        <p:txBody>
          <a:bodyPr>
            <a:spAutoFit/>
          </a:bodyPr>
          <a:lstStyle/>
          <a:p>
            <a:r>
              <a:rPr lang="en-US">
                <a:latin typeface="Arial" pitchFamily="34" charset="0"/>
              </a:rPr>
              <a:t>So, considering our opponent’s possible</a:t>
            </a:r>
          </a:p>
          <a:p>
            <a:r>
              <a:rPr lang="en-US">
                <a:latin typeface="Arial" pitchFamily="34" charset="0"/>
              </a:rPr>
              <a:t>responses would be wise.</a:t>
            </a:r>
          </a:p>
        </p:txBody>
      </p:sp>
      <p:sp>
        <p:nvSpPr>
          <p:cNvPr id="4" name="Rectangle 3"/>
          <p:cNvSpPr/>
          <p:nvPr/>
        </p:nvSpPr>
        <p:spPr bwMode="auto">
          <a:xfrm>
            <a:off x="1561455" y="2133600"/>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5" name="Rectangle 14"/>
          <p:cNvSpPr/>
          <p:nvPr/>
        </p:nvSpPr>
        <p:spPr bwMode="auto">
          <a:xfrm>
            <a:off x="2209800" y="2453253"/>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6" name="Rectangle 15"/>
          <p:cNvSpPr/>
          <p:nvPr/>
        </p:nvSpPr>
        <p:spPr bwMode="auto">
          <a:xfrm>
            <a:off x="4699215" y="1475056"/>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7" name="Rectangle 16"/>
          <p:cNvSpPr/>
          <p:nvPr/>
        </p:nvSpPr>
        <p:spPr bwMode="auto">
          <a:xfrm>
            <a:off x="4699215" y="2764511"/>
            <a:ext cx="304800" cy="304800"/>
          </a:xfrm>
          <a:prstGeom prst="rect">
            <a:avLst/>
          </a:prstGeom>
          <a:solidFill>
            <a:srgbClr val="C00000">
              <a:alpha val="43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13771"/>
                                        </p:tgtEl>
                                        <p:attrNameLst>
                                          <p:attrName>style.visibility</p:attrName>
                                        </p:attrNameLst>
                                      </p:cBhvr>
                                      <p:to>
                                        <p:strVal val="visible"/>
                                      </p:to>
                                    </p:set>
                                    <p:animEffect transition="in" filter="fade">
                                      <p:cBhvr>
                                        <p:cTn id="33" dur="500"/>
                                        <p:tgtEl>
                                          <p:spTgt spid="1013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71" grpId="0"/>
      <p:bldP spid="4" grpId="0" animBg="1"/>
      <p:bldP spid="15" grpId="0" animBg="1"/>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Minimax Rule (AIMA 5.2)</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8772162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27</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The Minimax Rule: </a:t>
            </a:r>
            <a:r>
              <a:rPr lang="en-US" dirty="0" smtClean="0">
                <a:ea typeface="ＭＳ Ｐゴシック" pitchFamily="34" charset="-128"/>
              </a:rPr>
              <a:t>“Don’t </a:t>
            </a:r>
            <a:r>
              <a:rPr lang="en-US" dirty="0">
                <a:ea typeface="ＭＳ Ｐゴシック" pitchFamily="34" charset="-128"/>
              </a:rPr>
              <a:t>play hope </a:t>
            </a:r>
            <a:r>
              <a:rPr lang="en-US" dirty="0" smtClean="0">
                <a:ea typeface="ＭＳ Ｐゴシック" pitchFamily="34" charset="-128"/>
              </a:rPr>
              <a:t>chess”</a:t>
            </a:r>
            <a:endParaRPr lang="en-US" dirty="0">
              <a:ea typeface="ＭＳ Ｐゴシック" pitchFamily="34" charset="-128"/>
            </a:endParaRPr>
          </a:p>
        </p:txBody>
      </p:sp>
      <p:sp>
        <p:nvSpPr>
          <p:cNvPr id="16389" name="Text Box 3"/>
          <p:cNvSpPr txBox="1">
            <a:spLocks noChangeArrowheads="1"/>
          </p:cNvSpPr>
          <p:nvPr/>
        </p:nvSpPr>
        <p:spPr bwMode="auto">
          <a:xfrm>
            <a:off x="990600" y="1490007"/>
            <a:ext cx="7734300" cy="4278094"/>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endParaRPr lang="en-US" sz="2000" b="1" dirty="0">
              <a:latin typeface="Arial" pitchFamily="34" charset="0"/>
            </a:endParaRPr>
          </a:p>
          <a:p>
            <a:r>
              <a:rPr lang="en-US" b="1" dirty="0">
                <a:latin typeface="Arial" pitchFamily="34" charset="0"/>
              </a:rPr>
              <a:t>Easily computed by a recursive process</a:t>
            </a:r>
            <a:endParaRPr lang="en-US" dirty="0">
              <a:latin typeface="Arial" pitchFamily="34" charset="0"/>
            </a:endParaRPr>
          </a:p>
          <a:p>
            <a:pPr marL="457200" indent="-457200">
              <a:spcAft>
                <a:spcPts val="600"/>
              </a:spcAft>
              <a:buFontTx/>
              <a:buChar char="•"/>
            </a:pPr>
            <a:r>
              <a:rPr lang="en-US" sz="2000" dirty="0">
                <a:latin typeface="Arial" pitchFamily="34" charset="0"/>
              </a:rPr>
              <a:t>The </a:t>
            </a:r>
            <a:r>
              <a:rPr lang="en-US" sz="2000" b="1" i="1" dirty="0">
                <a:latin typeface="Arial" pitchFamily="34" charset="0"/>
              </a:rPr>
              <a:t>backed-up value</a:t>
            </a:r>
            <a:r>
              <a:rPr lang="en-US" sz="2000" b="1" dirty="0">
                <a:latin typeface="Arial" pitchFamily="34" charset="0"/>
              </a:rPr>
              <a:t> </a:t>
            </a:r>
            <a:r>
              <a:rPr lang="en-US" sz="2000" dirty="0">
                <a:latin typeface="Arial" pitchFamily="34" charset="0"/>
              </a:rPr>
              <a:t>of each node in the tree is determined by the values of its children:</a:t>
            </a:r>
          </a:p>
          <a:p>
            <a:pPr marL="457200"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the backed-up value is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p>
          <a:p>
            <a:pPr marL="914400" lvl="1" indent="-457200">
              <a:spcAft>
                <a:spcPts val="600"/>
              </a:spcAft>
              <a:buFontTx/>
              <a:buChar char="•"/>
            </a:pPr>
            <a:endParaRPr lang="en-US" sz="2000" dirty="0">
              <a:latin typeface="Arial" pitchFamily="34" charset="0"/>
            </a:endParaRPr>
          </a:p>
          <a:p>
            <a:pPr marL="914400" lvl="1" indent="-457200">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the backed-up value is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7411" name="Slide Number Placeholder 5"/>
          <p:cNvSpPr>
            <a:spLocks noGrp="1"/>
          </p:cNvSpPr>
          <p:nvPr>
            <p:ph type="sldNum" sz="quarter" idx="12"/>
          </p:nvPr>
        </p:nvSpPr>
        <p:spPr>
          <a:noFill/>
        </p:spPr>
        <p:txBody>
          <a:bodyPr/>
          <a:lstStyle/>
          <a:p>
            <a:r>
              <a:rPr lang="en-US"/>
              <a:t>       </a:t>
            </a:r>
            <a:fld id="{EC68AE65-B769-471F-96EF-5510C4F1D871}" type="slidenum">
              <a:rPr lang="en-US" smtClean="0"/>
              <a:pPr/>
              <a:t>28</a:t>
            </a:fld>
            <a:endParaRPr lang="en-US"/>
          </a:p>
        </p:txBody>
      </p:sp>
      <p:sp>
        <p:nvSpPr>
          <p:cNvPr id="17412" name="Rectangle 2"/>
          <p:cNvSpPr>
            <a:spLocks noGrp="1" noChangeArrowheads="1"/>
          </p:cNvSpPr>
          <p:nvPr>
            <p:ph type="title"/>
          </p:nvPr>
        </p:nvSpPr>
        <p:spPr>
          <a:xfrm>
            <a:off x="914400" y="662537"/>
            <a:ext cx="8839200" cy="457200"/>
          </a:xfrm>
        </p:spPr>
        <p:txBody>
          <a:bodyPr/>
          <a:lstStyle/>
          <a:p>
            <a:r>
              <a:rPr lang="en-US">
                <a:ea typeface="ＭＳ Ｐゴシック" pitchFamily="34" charset="-128"/>
              </a:rPr>
              <a:t>The Minimax Procedure</a:t>
            </a:r>
          </a:p>
        </p:txBody>
      </p:sp>
      <p:sp>
        <p:nvSpPr>
          <p:cNvPr id="17413" name="Text Box 17"/>
          <p:cNvSpPr txBox="1">
            <a:spLocks noChangeArrowheads="1"/>
          </p:cNvSpPr>
          <p:nvPr/>
        </p:nvSpPr>
        <p:spPr bwMode="auto">
          <a:xfrm>
            <a:off x="927538" y="1295400"/>
            <a:ext cx="12517438" cy="4154984"/>
          </a:xfrm>
          <a:prstGeom prst="rect">
            <a:avLst/>
          </a:prstGeom>
          <a:noFill/>
          <a:ln w="9525">
            <a:noFill/>
            <a:miter lim="800000"/>
            <a:headEnd/>
            <a:tailEnd/>
          </a:ln>
        </p:spPr>
        <p:txBody>
          <a:bodyPr>
            <a:spAutoFit/>
          </a:bodyPr>
          <a:lstStyle/>
          <a:p>
            <a:r>
              <a:rPr lang="en-US" b="1" dirty="0">
                <a:latin typeface="Arial" pitchFamily="34" charset="0"/>
              </a:rPr>
              <a:t>Until game is over:</a:t>
            </a:r>
          </a:p>
          <a:p>
            <a:endParaRPr lang="en-US" sz="2000" b="1" dirty="0">
              <a:latin typeface="Arial" pitchFamily="34" charset="0"/>
            </a:endParaRPr>
          </a:p>
          <a:p>
            <a:pPr marL="457200" indent="-457200">
              <a:buFontTx/>
              <a:buAutoNum type="arabicPeriod"/>
            </a:pPr>
            <a:r>
              <a:rPr lang="en-US" sz="2000" b="1" dirty="0">
                <a:latin typeface="Arial" pitchFamily="34" charset="0"/>
              </a:rPr>
              <a:t>Start with the current position as a MAX node.</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Apply the evaluation function to the leaf positions.</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Calculate back-up values bottom-up.</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Pick the move assigned to MAX at the root</a:t>
            </a:r>
          </a:p>
          <a:p>
            <a:pPr marL="457200" indent="-457200">
              <a:buFontTx/>
              <a:buAutoNum type="arabicPeriod"/>
            </a:pPr>
            <a:endParaRPr lang="en-US" sz="2000" b="1" dirty="0">
              <a:latin typeface="Arial" pitchFamily="34" charset="0"/>
            </a:endParaRPr>
          </a:p>
          <a:p>
            <a:pPr marL="457200" indent="-457200">
              <a:buFontTx/>
              <a:buAutoNum type="arabicPeriod"/>
            </a:pPr>
            <a:r>
              <a:rPr lang="en-US" sz="2000" b="1" dirty="0">
                <a:latin typeface="Arial" pitchFamily="34" charset="0"/>
              </a:rPr>
              <a:t>Wait for MIN to respond</a:t>
            </a:r>
          </a:p>
        </p:txBody>
      </p:sp>
      <p:cxnSp>
        <p:nvCxnSpPr>
          <p:cNvPr id="5" name="Elbow Connector 4"/>
          <p:cNvCxnSpPr/>
          <p:nvPr/>
        </p:nvCxnSpPr>
        <p:spPr bwMode="auto">
          <a:xfrm flipV="1">
            <a:off x="4381500" y="2197800"/>
            <a:ext cx="3124200" cy="2986445"/>
          </a:xfrm>
          <a:prstGeom prst="bentConnector3">
            <a:avLst>
              <a:gd name="adj1" fmla="val 117115"/>
            </a:avLst>
          </a:prstGeom>
          <a:solidFill>
            <a:schemeClr val="accent1"/>
          </a:solidFill>
          <a:ln w="38100" cap="flat" cmpd="sng" algn="ctr">
            <a:solidFill>
              <a:schemeClr val="tx1"/>
            </a:solidFill>
            <a:prstDash val="solid"/>
            <a:miter lim="800000"/>
            <a:headEnd type="none" w="med" len="med"/>
            <a:tailEnd type="triangle"/>
          </a:ln>
          <a:effectLst/>
        </p:spPr>
      </p:cxn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29</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78192702-C01E-4294-84A8-B8CB086AD5AE}" type="slidenum">
              <a:rPr lang="en-US"/>
              <a:pPr/>
              <a:t>3</a:t>
            </a:fld>
            <a:endParaRPr lang="en-US"/>
          </a:p>
        </p:txBody>
      </p:sp>
      <p:sp>
        <p:nvSpPr>
          <p:cNvPr id="16388" name="Rectangle 2"/>
          <p:cNvSpPr>
            <a:spLocks noGrp="1" noChangeArrowheads="1"/>
          </p:cNvSpPr>
          <p:nvPr>
            <p:ph type="title"/>
          </p:nvPr>
        </p:nvSpPr>
        <p:spPr/>
        <p:txBody>
          <a:bodyPr/>
          <a:lstStyle/>
          <a:p>
            <a:r>
              <a:rPr lang="en-US">
                <a:ea typeface="ＭＳ Ｐゴシック" pitchFamily="34" charset="-128"/>
              </a:rPr>
              <a:t>Games: Outline of Unit</a:t>
            </a:r>
          </a:p>
        </p:txBody>
      </p:sp>
      <p:sp>
        <p:nvSpPr>
          <p:cNvPr id="16389" name="Rectangle 3"/>
          <p:cNvSpPr>
            <a:spLocks noGrp="1" noChangeArrowheads="1"/>
          </p:cNvSpPr>
          <p:nvPr>
            <p:ph type="body" idx="1"/>
          </p:nvPr>
        </p:nvSpPr>
        <p:spPr/>
        <p:txBody>
          <a:bodyPr/>
          <a:lstStyle/>
          <a:p>
            <a:pPr>
              <a:lnSpc>
                <a:spcPct val="90000"/>
              </a:lnSpc>
              <a:buFont typeface="Symbol" pitchFamily="18" charset="2"/>
              <a:buNone/>
            </a:pPr>
            <a:r>
              <a:rPr lang="en-US" sz="2800" dirty="0">
                <a:ea typeface="ＭＳ Ｐゴシック" pitchFamily="34" charset="-128"/>
              </a:rPr>
              <a:t>Part I: Games as Search</a:t>
            </a:r>
          </a:p>
          <a:p>
            <a:pPr>
              <a:lnSpc>
                <a:spcPct val="90000"/>
              </a:lnSpc>
            </a:pPr>
            <a:r>
              <a:rPr lang="en-US" sz="2800" dirty="0">
                <a:ea typeface="ＭＳ Ｐゴシック" pitchFamily="34" charset="-128"/>
              </a:rPr>
              <a:t>Motivation</a:t>
            </a:r>
          </a:p>
          <a:p>
            <a:pPr>
              <a:lnSpc>
                <a:spcPct val="90000"/>
              </a:lnSpc>
            </a:pPr>
            <a:r>
              <a:rPr lang="en-US" sz="2800" dirty="0">
                <a:ea typeface="ＭＳ Ｐゴシック" pitchFamily="34" charset="-128"/>
              </a:rPr>
              <a:t>Game-playing AI successes</a:t>
            </a:r>
          </a:p>
          <a:p>
            <a:pPr>
              <a:lnSpc>
                <a:spcPct val="90000"/>
              </a:lnSpc>
            </a:pPr>
            <a:r>
              <a:rPr lang="en-US" sz="2800" dirty="0">
                <a:ea typeface="ＭＳ Ｐゴシック" pitchFamily="34" charset="-128"/>
              </a:rPr>
              <a:t>Game Trees</a:t>
            </a:r>
          </a:p>
          <a:p>
            <a:pPr>
              <a:lnSpc>
                <a:spcPct val="90000"/>
              </a:lnSpc>
            </a:pPr>
            <a:r>
              <a:rPr lang="en-US" sz="2800" dirty="0">
                <a:ea typeface="ＭＳ Ｐゴシック" pitchFamily="34" charset="-128"/>
              </a:rPr>
              <a:t>Evaluation Functions</a:t>
            </a:r>
          </a:p>
          <a:p>
            <a:pPr>
              <a:lnSpc>
                <a:spcPct val="90000"/>
              </a:lnSpc>
            </a:pPr>
            <a:endParaRPr lang="en-US" sz="2800" dirty="0">
              <a:ea typeface="ＭＳ Ｐゴシック" pitchFamily="34" charset="-128"/>
            </a:endParaRPr>
          </a:p>
          <a:p>
            <a:pPr>
              <a:lnSpc>
                <a:spcPct val="90000"/>
              </a:lnSpc>
              <a:buFont typeface="Symbol" pitchFamily="18" charset="2"/>
              <a:buNone/>
            </a:pPr>
            <a:r>
              <a:rPr lang="en-US" sz="2800" dirty="0">
                <a:ea typeface="ＭＳ Ｐゴシック" pitchFamily="34" charset="-128"/>
              </a:rPr>
              <a:t>Part II: Adversarial Search</a:t>
            </a:r>
          </a:p>
          <a:p>
            <a:pPr>
              <a:lnSpc>
                <a:spcPct val="90000"/>
              </a:lnSpc>
            </a:pPr>
            <a:r>
              <a:rPr lang="en-US" sz="2800" dirty="0">
                <a:ea typeface="ＭＳ Ｐゴシック" pitchFamily="34" charset="-128"/>
              </a:rPr>
              <a:t>The Minimax Rule</a:t>
            </a:r>
          </a:p>
          <a:p>
            <a:pPr>
              <a:lnSpc>
                <a:spcPct val="90000"/>
              </a:lnSpc>
            </a:pPr>
            <a:r>
              <a:rPr lang="en-US" sz="2800" dirty="0">
                <a:ea typeface="ＭＳ Ｐゴシック" pitchFamily="34" charset="-128"/>
              </a:rPr>
              <a:t>Alpha-Beta Pruning	</a:t>
            </a:r>
          </a:p>
          <a:p>
            <a:pPr lvl="1">
              <a:lnSpc>
                <a:spcPct val="90000"/>
              </a:lnSpc>
            </a:pPr>
            <a:endParaRPr lang="en-US" sz="2400" dirty="0">
              <a:ea typeface="ＭＳ Ｐゴシック" pitchFamily="34" charset="-128"/>
            </a:endParaRPr>
          </a:p>
        </p:txBody>
      </p:sp>
      <p:sp>
        <p:nvSpPr>
          <p:cNvPr id="16390" name="Text Box 4"/>
          <p:cNvSpPr txBox="1">
            <a:spLocks noChangeArrowheads="1"/>
          </p:cNvSpPr>
          <p:nvPr/>
        </p:nvSpPr>
        <p:spPr bwMode="auto">
          <a:xfrm>
            <a:off x="4572000" y="1905000"/>
            <a:ext cx="3352800" cy="457200"/>
          </a:xfrm>
          <a:prstGeom prst="rect">
            <a:avLst/>
          </a:prstGeom>
          <a:noFill/>
          <a:ln w="9525">
            <a:noFill/>
            <a:miter lim="800000"/>
            <a:headEnd/>
            <a:tailEnd/>
          </a:ln>
        </p:spPr>
        <p:txBody>
          <a:bodyPr>
            <a:spAutoFit/>
          </a:bodyPr>
          <a:lstStyle/>
          <a:p>
            <a:pPr>
              <a:spcBef>
                <a:spcPct val="50000"/>
              </a:spcBef>
            </a:pPr>
            <a:endParaRPr lang="en-US"/>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Adversarial Search (</a:t>
            </a:r>
            <a:r>
              <a:rPr lang="en-US" dirty="0" err="1" smtClean="0"/>
              <a:t>Minimax</a:t>
            </a:r>
            <a:r>
              <a:rPr lang="en-US" dirty="0" smtClean="0"/>
              <a:t>)</a:t>
            </a:r>
          </a:p>
        </p:txBody>
      </p:sp>
      <p:sp>
        <p:nvSpPr>
          <p:cNvPr id="12291" name="Rectangle 3"/>
          <p:cNvSpPr>
            <a:spLocks noGrp="1" noChangeArrowheads="1"/>
          </p:cNvSpPr>
          <p:nvPr>
            <p:ph idx="1"/>
          </p:nvPr>
        </p:nvSpPr>
        <p:spPr>
          <a:xfrm>
            <a:off x="800559" y="1944156"/>
            <a:ext cx="4463652" cy="3394472"/>
          </a:xfrm>
        </p:spPr>
        <p:txBody>
          <a:bodyPr/>
          <a:lstStyle/>
          <a:p>
            <a:pPr eaLnBrk="1" hangingPunct="1"/>
            <a:r>
              <a:rPr lang="en-US" dirty="0" smtClean="0"/>
              <a:t>Minimax </a:t>
            </a:r>
            <a:r>
              <a:rPr lang="en-US" dirty="0"/>
              <a:t>search:</a:t>
            </a:r>
          </a:p>
          <a:p>
            <a:pPr lvl="1" eaLnBrk="1" hangingPunct="1"/>
            <a:r>
              <a:rPr lang="en-US" sz="2400" dirty="0"/>
              <a:t>A state-space search tree</a:t>
            </a:r>
          </a:p>
          <a:p>
            <a:pPr lvl="1" eaLnBrk="1" hangingPunct="1"/>
            <a:r>
              <a:rPr lang="en-US" sz="2400" dirty="0"/>
              <a:t>Players alternate turns</a:t>
            </a:r>
          </a:p>
          <a:p>
            <a:pPr lvl="1" eaLnBrk="1" hangingPunct="1"/>
            <a:r>
              <a:rPr lang="en-US" sz="2400" dirty="0"/>
              <a:t>Compute each node’s </a:t>
            </a:r>
            <a:r>
              <a:rPr lang="en-US" sz="2400" dirty="0" err="1">
                <a:solidFill>
                  <a:srgbClr val="CC0000"/>
                </a:solidFill>
              </a:rPr>
              <a:t>minimax</a:t>
            </a:r>
            <a:r>
              <a:rPr lang="en-US" sz="2400" dirty="0">
                <a:solidFill>
                  <a:srgbClr val="CC0000"/>
                </a:solidFill>
              </a:rPr>
              <a:t> value: </a:t>
            </a:r>
            <a:r>
              <a:rPr lang="en-US" sz="2400" dirty="0"/>
              <a:t>the best achievable utility against a rational (optimal) adversary</a:t>
            </a:r>
          </a:p>
        </p:txBody>
      </p:sp>
      <p:sp>
        <p:nvSpPr>
          <p:cNvPr id="12292" name="AutoShape 4"/>
          <p:cNvSpPr>
            <a:spLocks noChangeArrowheads="1"/>
          </p:cNvSpPr>
          <p:nvPr/>
        </p:nvSpPr>
        <p:spPr bwMode="auto">
          <a:xfrm>
            <a:off x="6572250" y="2601515"/>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3" name="AutoShape 5"/>
          <p:cNvSpPr>
            <a:spLocks noChangeArrowheads="1"/>
          </p:cNvSpPr>
          <p:nvPr/>
        </p:nvSpPr>
        <p:spPr bwMode="auto">
          <a:xfrm rot="10800000">
            <a:off x="6000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4" name="AutoShape 6"/>
          <p:cNvSpPr>
            <a:spLocks noChangeArrowheads="1"/>
          </p:cNvSpPr>
          <p:nvPr/>
        </p:nvSpPr>
        <p:spPr bwMode="auto">
          <a:xfrm rot="10800000">
            <a:off x="7143750" y="3344465"/>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latin typeface="Calibri" pitchFamily="34" charset="0"/>
            </a:endParaRPr>
          </a:p>
        </p:txBody>
      </p:sp>
      <p:sp>
        <p:nvSpPr>
          <p:cNvPr id="12295" name="Rectangle 7"/>
          <p:cNvSpPr>
            <a:spLocks noChangeArrowheads="1"/>
          </p:cNvSpPr>
          <p:nvPr/>
        </p:nvSpPr>
        <p:spPr bwMode="auto">
          <a:xfrm>
            <a:off x="5715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8</a:t>
            </a:r>
          </a:p>
        </p:txBody>
      </p:sp>
      <p:sp>
        <p:nvSpPr>
          <p:cNvPr id="12296" name="Rectangle 8"/>
          <p:cNvSpPr>
            <a:spLocks noChangeArrowheads="1"/>
          </p:cNvSpPr>
          <p:nvPr/>
        </p:nvSpPr>
        <p:spPr bwMode="auto">
          <a:xfrm>
            <a:off x="622935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2</a:t>
            </a:r>
          </a:p>
        </p:txBody>
      </p:sp>
      <p:sp>
        <p:nvSpPr>
          <p:cNvPr id="12297" name="Rectangle 9"/>
          <p:cNvSpPr>
            <a:spLocks noChangeArrowheads="1"/>
          </p:cNvSpPr>
          <p:nvPr/>
        </p:nvSpPr>
        <p:spPr bwMode="auto">
          <a:xfrm>
            <a:off x="68580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5</a:t>
            </a:r>
          </a:p>
        </p:txBody>
      </p:sp>
      <p:sp>
        <p:nvSpPr>
          <p:cNvPr id="12298" name="Rectangle 10"/>
          <p:cNvSpPr>
            <a:spLocks noChangeArrowheads="1"/>
          </p:cNvSpPr>
          <p:nvPr/>
        </p:nvSpPr>
        <p:spPr bwMode="auto">
          <a:xfrm>
            <a:off x="7429500" y="4316015"/>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a:latin typeface="Calibri" pitchFamily="34" charset="0"/>
              </a:rPr>
              <a:t>6</a:t>
            </a:r>
          </a:p>
        </p:txBody>
      </p:sp>
      <p:cxnSp>
        <p:nvCxnSpPr>
          <p:cNvPr id="12299" name="AutoShape 11"/>
          <p:cNvCxnSpPr>
            <a:cxnSpLocks noChangeShapeType="1"/>
            <a:stCxn id="12292" idx="3"/>
            <a:endCxn id="12293" idx="3"/>
          </p:cNvCxnSpPr>
          <p:nvPr/>
        </p:nvCxnSpPr>
        <p:spPr bwMode="auto">
          <a:xfrm flipH="1">
            <a:off x="6143625" y="2830115"/>
            <a:ext cx="571500" cy="51435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6715125" y="2830115"/>
            <a:ext cx="571500" cy="51435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5857875" y="3573065"/>
            <a:ext cx="285750" cy="74295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6143625" y="3573065"/>
            <a:ext cx="228600" cy="74295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7000875" y="3573065"/>
            <a:ext cx="285750" cy="74295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7286625" y="3573065"/>
            <a:ext cx="285750" cy="74295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6874669" y="2554367"/>
            <a:ext cx="669131"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max</a:t>
            </a:r>
          </a:p>
        </p:txBody>
      </p:sp>
      <p:sp>
        <p:nvSpPr>
          <p:cNvPr id="12306" name="Text Box 18"/>
          <p:cNvSpPr txBox="1">
            <a:spLocks noChangeArrowheads="1"/>
          </p:cNvSpPr>
          <p:nvPr/>
        </p:nvSpPr>
        <p:spPr bwMode="auto">
          <a:xfrm>
            <a:off x="7364170" y="3240167"/>
            <a:ext cx="636830" cy="369332"/>
          </a:xfrm>
          <a:prstGeom prst="rect">
            <a:avLst/>
          </a:prstGeom>
          <a:noFill/>
          <a:ln w="12700">
            <a:noFill/>
            <a:miter lim="800000"/>
            <a:headEnd/>
            <a:tailEnd/>
          </a:ln>
        </p:spPr>
        <p:txBody>
          <a:bodyPr wrap="square" anchor="ctr">
            <a:spAutoFit/>
          </a:bodyPr>
          <a:lstStyle/>
          <a:p>
            <a:pPr algn="ctr">
              <a:spcBef>
                <a:spcPct val="50000"/>
              </a:spcBef>
            </a:pPr>
            <a:r>
              <a:rPr lang="en-US" sz="1800" b="1">
                <a:latin typeface="Calibri" pitchFamily="34" charset="0"/>
              </a:rPr>
              <a:t>min</a:t>
            </a:r>
          </a:p>
        </p:txBody>
      </p:sp>
      <p:grpSp>
        <p:nvGrpSpPr>
          <p:cNvPr id="2" name="Group 25"/>
          <p:cNvGrpSpPr>
            <a:grpSpLocks/>
          </p:cNvGrpSpPr>
          <p:nvPr/>
        </p:nvGrpSpPr>
        <p:grpSpPr bwMode="auto">
          <a:xfrm>
            <a:off x="6015924" y="3279517"/>
            <a:ext cx="1432440" cy="331916"/>
            <a:chOff x="6059424" y="3215640"/>
            <a:chExt cx="1909700" cy="442555"/>
          </a:xfrm>
        </p:grpSpPr>
        <p:sp>
          <p:nvSpPr>
            <p:cNvPr id="12316" name="TextBox 19"/>
            <p:cNvSpPr txBox="1">
              <a:spLocks noChangeArrowheads="1"/>
            </p:cNvSpPr>
            <p:nvPr/>
          </p:nvSpPr>
          <p:spPr bwMode="auto">
            <a:xfrm>
              <a:off x="6059424" y="3227308"/>
              <a:ext cx="376557" cy="430887"/>
            </a:xfrm>
            <a:prstGeom prst="rect">
              <a:avLst/>
            </a:prstGeom>
            <a:noFill/>
            <a:ln w="9525">
              <a:noFill/>
              <a:miter lim="800000"/>
              <a:headEnd/>
              <a:tailEnd/>
            </a:ln>
          </p:spPr>
          <p:txBody>
            <a:bodyPr wrap="none">
              <a:spAutoFit/>
            </a:bodyPr>
            <a:lstStyle/>
            <a:p>
              <a:r>
                <a:rPr lang="en-US" sz="1500" dirty="0">
                  <a:latin typeface="Calibri" pitchFamily="34" charset="0"/>
                </a:rPr>
                <a:t>2</a:t>
              </a:r>
            </a:p>
          </p:txBody>
        </p:sp>
        <p:sp>
          <p:nvSpPr>
            <p:cNvPr id="12317" name="TextBox 20"/>
            <p:cNvSpPr txBox="1">
              <a:spLocks noChangeArrowheads="1"/>
            </p:cNvSpPr>
            <p:nvPr/>
          </p:nvSpPr>
          <p:spPr bwMode="auto">
            <a:xfrm>
              <a:off x="7592567" y="3215640"/>
              <a:ext cx="376557" cy="430887"/>
            </a:xfrm>
            <a:prstGeom prst="rect">
              <a:avLst/>
            </a:prstGeom>
            <a:noFill/>
            <a:ln w="9525">
              <a:noFill/>
              <a:miter lim="800000"/>
              <a:headEnd/>
              <a:tailEnd/>
            </a:ln>
          </p:spPr>
          <p:txBody>
            <a:bodyPr wrap="none">
              <a:spAutoFit/>
            </a:bodyPr>
            <a:lstStyle/>
            <a:p>
              <a:r>
                <a:rPr lang="en-US" sz="1500" dirty="0">
                  <a:latin typeface="Calibri" pitchFamily="34" charset="0"/>
                </a:rPr>
                <a:t>5</a:t>
              </a:r>
            </a:p>
          </p:txBody>
        </p:sp>
      </p:grpSp>
      <p:sp>
        <p:nvSpPr>
          <p:cNvPr id="22" name="TextBox 21"/>
          <p:cNvSpPr txBox="1">
            <a:spLocks noChangeArrowheads="1"/>
          </p:cNvSpPr>
          <p:nvPr/>
        </p:nvSpPr>
        <p:spPr bwMode="auto">
          <a:xfrm>
            <a:off x="6572983" y="2564527"/>
            <a:ext cx="301686" cy="369332"/>
          </a:xfrm>
          <a:prstGeom prst="rect">
            <a:avLst/>
          </a:prstGeom>
          <a:noFill/>
          <a:ln w="9525">
            <a:noFill/>
            <a:miter lim="800000"/>
            <a:headEnd/>
            <a:tailEnd/>
          </a:ln>
        </p:spPr>
        <p:txBody>
          <a:bodyPr wrap="none">
            <a:spAutoFit/>
          </a:bodyPr>
          <a:lstStyle/>
          <a:p>
            <a:r>
              <a:rPr lang="en-US" sz="1800">
                <a:latin typeface="Calibri" pitchFamily="34" charset="0"/>
              </a:rPr>
              <a:t>5</a:t>
            </a:r>
          </a:p>
        </p:txBody>
      </p:sp>
      <p:grpSp>
        <p:nvGrpSpPr>
          <p:cNvPr id="3" name="Group 26"/>
          <p:cNvGrpSpPr>
            <a:grpSpLocks/>
          </p:cNvGrpSpPr>
          <p:nvPr/>
        </p:nvGrpSpPr>
        <p:grpSpPr bwMode="auto">
          <a:xfrm>
            <a:off x="5600700" y="4144564"/>
            <a:ext cx="2286000" cy="1194064"/>
            <a:chOff x="5486400" y="4343400"/>
            <a:chExt cx="3048000" cy="1592332"/>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5" name="Text Box 17"/>
            <p:cNvSpPr txBox="1">
              <a:spLocks noChangeArrowheads="1"/>
            </p:cNvSpPr>
            <p:nvPr/>
          </p:nvSpPr>
          <p:spPr bwMode="auto">
            <a:xfrm>
              <a:off x="5486400" y="5073824"/>
              <a:ext cx="3048000" cy="861908"/>
            </a:xfrm>
            <a:prstGeom prst="rect">
              <a:avLst/>
            </a:prstGeom>
            <a:noFill/>
            <a:ln w="12700">
              <a:noFill/>
              <a:miter lim="800000"/>
              <a:headEnd/>
              <a:tailEnd/>
            </a:ln>
          </p:spPr>
          <p:txBody>
            <a:bodyPr wrap="square" anchor="ctr">
              <a:spAutoFit/>
            </a:bodyPr>
            <a:lstStyle/>
            <a:p>
              <a:pPr algn="ctr">
                <a:spcBef>
                  <a:spcPct val="50000"/>
                </a:spcBef>
              </a:pPr>
              <a:r>
                <a:rPr lang="en-US" sz="1800" b="1" dirty="0">
                  <a:latin typeface="Calibri" pitchFamily="34" charset="0"/>
                </a:rPr>
                <a:t>Terminal values:</a:t>
              </a:r>
              <a:br>
                <a:rPr lang="en-US" sz="1800" b="1" dirty="0">
                  <a:latin typeface="Calibri" pitchFamily="34" charset="0"/>
                </a:rPr>
              </a:br>
              <a:r>
                <a:rPr lang="en-US" sz="1800" b="1" dirty="0">
                  <a:latin typeface="Calibri" pitchFamily="34" charset="0"/>
                </a:rPr>
                <a:t>part of the game </a:t>
              </a:r>
            </a:p>
          </p:txBody>
        </p:sp>
      </p:grpSp>
      <p:grpSp>
        <p:nvGrpSpPr>
          <p:cNvPr id="4" name="Group 27"/>
          <p:cNvGrpSpPr>
            <a:grpSpLocks/>
          </p:cNvGrpSpPr>
          <p:nvPr/>
        </p:nvGrpSpPr>
        <p:grpSpPr bwMode="auto">
          <a:xfrm>
            <a:off x="5600700" y="1862310"/>
            <a:ext cx="2343150" cy="1852441"/>
            <a:chOff x="5334000" y="2748192"/>
            <a:chExt cx="3124200" cy="2469921"/>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sz="1800">
                <a:latin typeface="Calibri" pitchFamily="34" charset="0"/>
              </a:endParaRPr>
            </a:p>
          </p:txBody>
        </p:sp>
        <p:sp>
          <p:nvSpPr>
            <p:cNvPr id="12313" name="Text Box 17"/>
            <p:cNvSpPr txBox="1">
              <a:spLocks noChangeArrowheads="1"/>
            </p:cNvSpPr>
            <p:nvPr/>
          </p:nvSpPr>
          <p:spPr bwMode="auto">
            <a:xfrm>
              <a:off x="5334000" y="2748192"/>
              <a:ext cx="3124200" cy="861775"/>
            </a:xfrm>
            <a:prstGeom prst="rect">
              <a:avLst/>
            </a:prstGeom>
            <a:noFill/>
            <a:ln w="12700">
              <a:noFill/>
              <a:miter lim="800000"/>
              <a:headEnd/>
              <a:tailEnd/>
            </a:ln>
          </p:spPr>
          <p:txBody>
            <a:bodyPr anchor="ctr">
              <a:spAutoFit/>
            </a:bodyPr>
            <a:lstStyle/>
            <a:p>
              <a:pPr algn="ctr">
                <a:spcBef>
                  <a:spcPct val="50000"/>
                </a:spcBef>
              </a:pPr>
              <a:r>
                <a:rPr lang="en-US" sz="1800" b="1" dirty="0" err="1">
                  <a:latin typeface="Calibri" pitchFamily="34" charset="0"/>
                </a:rPr>
                <a:t>Minimax</a:t>
              </a:r>
              <a:r>
                <a:rPr lang="en-US" sz="1800" b="1" dirty="0">
                  <a:latin typeface="Calibri" pitchFamily="34" charset="0"/>
                </a:rPr>
                <a:t> values:</a:t>
              </a:r>
              <a:br>
                <a:rPr lang="en-US" sz="1800" b="1" dirty="0">
                  <a:latin typeface="Calibri" pitchFamily="34" charset="0"/>
                </a:rPr>
              </a:br>
              <a:r>
                <a:rPr lang="en-US" sz="1800" b="1" dirty="0">
                  <a:latin typeface="Calibri" pitchFamily="34" charset="0"/>
                </a:rPr>
                <a:t>computed recursively</a:t>
              </a:r>
            </a:p>
          </p:txBody>
        </p:sp>
      </p:grpSp>
    </p:spTree>
    <p:extLst>
      <p:ext uri="{BB962C8B-B14F-4D97-AF65-F5344CB8AC3E}">
        <p14:creationId xmlns:p14="http://schemas.microsoft.com/office/powerpoint/2010/main" val="21096558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600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4219217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8588" y="2343150"/>
            <a:ext cx="3943350" cy="19240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043487" y="2343150"/>
            <a:ext cx="3936207" cy="19240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a:t>
            </a:r>
          </a:p>
        </p:txBody>
      </p:sp>
      <p:sp>
        <p:nvSpPr>
          <p:cNvPr id="7" name="Content Placeholder 2"/>
          <p:cNvSpPr txBox="1">
            <a:spLocks/>
          </p:cNvSpPr>
          <p:nvPr/>
        </p:nvSpPr>
        <p:spPr bwMode="auto">
          <a:xfrm>
            <a:off x="5100638" y="2457450"/>
            <a:ext cx="4195762" cy="19621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r>
              <a:rPr lang="en-US" sz="1800" kern="0" dirty="0" smtClean="0">
                <a:solidFill>
                  <a:srgbClr val="C00000"/>
                </a:solidFill>
                <a:latin typeface="Calibri" pitchFamily="34" charset="0"/>
                <a:cs typeface="+mn-cs"/>
              </a:rPr>
              <a:t>):</a:t>
            </a:r>
            <a:endParaRPr lang="en-US" sz="1800" kern="0" dirty="0">
              <a:solidFill>
                <a:srgbClr val="0070C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a:t>
            </a:r>
            <a:r>
              <a:rPr lang="en-US" sz="1800" kern="0" dirty="0" smtClean="0">
                <a:latin typeface="Calibri" pitchFamily="34" charset="0"/>
              </a:rPr>
              <a:t>utility</a:t>
            </a:r>
            <a:endParaRPr lang="en-US" sz="1800" kern="0" dirty="0">
              <a:solidFill>
                <a:srgbClr val="C00000"/>
              </a:solidFill>
              <a:latin typeface="Calibri" pitchFamily="34" charset="0"/>
              <a:cs typeface="+mn-cs"/>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185738" y="2228850"/>
            <a:ext cx="4000499" cy="22669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r>
              <a:rPr lang="en-US" sz="1800" kern="0" dirty="0" smtClean="0">
                <a:solidFill>
                  <a:srgbClr val="0070C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r>
              <a:rPr lang="en-US" sz="1800" kern="0" dirty="0" smtClean="0">
                <a:latin typeface="Calibri" pitchFamily="34" charset="0"/>
              </a:rPr>
              <a:t/>
            </a:r>
            <a:br>
              <a:rPr lang="en-US" sz="1800" kern="0" dirty="0" smtClean="0">
                <a:latin typeface="Calibri" pitchFamily="34" charset="0"/>
              </a:rPr>
            </a:br>
            <a:r>
              <a:rPr lang="en-US" sz="1800" kern="0" dirty="0" smtClean="0">
                <a:latin typeface="Calibri" pitchFamily="34" charset="0"/>
              </a:rPr>
              <a:t>return </a:t>
            </a:r>
            <a:r>
              <a:rPr lang="en-US" sz="1800" kern="0" dirty="0">
                <a:latin typeface="Calibri" pitchFamily="34" charset="0"/>
              </a:rPr>
              <a:t>the state’s utility</a:t>
            </a:r>
          </a:p>
          <a:p>
            <a:pPr marL="557185" lvl="1" indent="-214303" defTabSz="685800" eaLnBrk="1" hangingPunct="1">
              <a:lnSpc>
                <a:spcPct val="80000"/>
              </a:lnSpc>
              <a:spcBef>
                <a:spcPct val="20000"/>
              </a:spcBef>
              <a:buClr>
                <a:schemeClr val="tx1"/>
              </a:buClr>
              <a:defRPr/>
            </a:pPr>
            <a:r>
              <a:rPr lang="en-US" sz="1800" kern="0" dirty="0" smtClean="0">
                <a:latin typeface="Calibri" pitchFamily="34" charset="0"/>
              </a:rPr>
              <a:t>initialize </a:t>
            </a:r>
            <a:r>
              <a:rPr lang="en-US" sz="1800" kern="0" dirty="0">
                <a:latin typeface="Calibri" pitchFamily="34" charset="0"/>
              </a:rPr>
              <a:t>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Left-Right Arrow 13"/>
          <p:cNvSpPr/>
          <p:nvPr/>
        </p:nvSpPr>
        <p:spPr>
          <a:xfrm>
            <a:off x="4186238" y="2914650"/>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93059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Left-Right-Up Arrow 8"/>
          <p:cNvSpPr/>
          <p:nvPr/>
        </p:nvSpPr>
        <p:spPr>
          <a:xfrm>
            <a:off x="3771900" y="3028950"/>
            <a:ext cx="1600200" cy="19431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ounded Rectangle 11"/>
          <p:cNvSpPr/>
          <p:nvPr/>
        </p:nvSpPr>
        <p:spPr>
          <a:xfrm>
            <a:off x="5429250" y="3829050"/>
            <a:ext cx="3543300" cy="16573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171450" y="3829050"/>
            <a:ext cx="3543300" cy="16573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ounded Rectangle 9"/>
          <p:cNvSpPr/>
          <p:nvPr/>
        </p:nvSpPr>
        <p:spPr>
          <a:xfrm>
            <a:off x="1714500" y="1885950"/>
            <a:ext cx="6210300" cy="154305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err="1" smtClean="0"/>
              <a:t>Minimax</a:t>
            </a:r>
            <a:r>
              <a:rPr lang="en-US" dirty="0" smtClean="0"/>
              <a:t> Implementation (Dispatch)</a:t>
            </a:r>
          </a:p>
        </p:txBody>
      </p:sp>
      <p:sp>
        <p:nvSpPr>
          <p:cNvPr id="13315" name="Content Placeholder 2"/>
          <p:cNvSpPr>
            <a:spLocks noGrp="1"/>
          </p:cNvSpPr>
          <p:nvPr>
            <p:ph idx="1"/>
          </p:nvPr>
        </p:nvSpPr>
        <p:spPr>
          <a:xfrm>
            <a:off x="1828800" y="1885950"/>
            <a:ext cx="6172200" cy="2857500"/>
          </a:xfrm>
        </p:spPr>
        <p:txBody>
          <a:bodyPr/>
          <a:lstStyle/>
          <a:p>
            <a:pPr>
              <a:lnSpc>
                <a:spcPct val="80000"/>
              </a:lnSpc>
              <a:spcBef>
                <a:spcPts val="900"/>
              </a:spcBef>
              <a:buNone/>
            </a:pPr>
            <a:endParaRPr lang="en-US" sz="150" dirty="0"/>
          </a:p>
          <a:p>
            <a:pPr>
              <a:lnSpc>
                <a:spcPct val="80000"/>
              </a:lnSpc>
              <a:spcBef>
                <a:spcPts val="900"/>
              </a:spcBef>
              <a:buNone/>
            </a:pPr>
            <a:r>
              <a:rPr lang="en-US" sz="1800" dirty="0">
                <a:solidFill>
                  <a:srgbClr val="7030A0"/>
                </a:solidFill>
              </a:rPr>
              <a:t>def value(state):</a:t>
            </a:r>
          </a:p>
          <a:p>
            <a:pPr lvl="1">
              <a:lnSpc>
                <a:spcPct val="80000"/>
              </a:lnSpc>
              <a:buFont typeface="Wingdings" pitchFamily="2" charset="2"/>
              <a:buNone/>
            </a:pPr>
            <a:r>
              <a:rPr lang="en-US" sz="1800" dirty="0"/>
              <a:t>if the state is a terminal state: return the state’s utility</a:t>
            </a:r>
          </a:p>
          <a:p>
            <a:pPr lvl="1">
              <a:lnSpc>
                <a:spcPct val="80000"/>
              </a:lnSpc>
              <a:buFont typeface="Wingdings" pitchFamily="2" charset="2"/>
              <a:buNone/>
            </a:pPr>
            <a:r>
              <a:rPr lang="en-US" sz="1800" dirty="0"/>
              <a:t>if the next agent is </a:t>
            </a:r>
            <a:r>
              <a:rPr lang="en-US" sz="1800" dirty="0">
                <a:solidFill>
                  <a:srgbClr val="0070C0"/>
                </a:solidFill>
              </a:rPr>
              <a:t>MAX</a:t>
            </a:r>
            <a:r>
              <a:rPr lang="en-US" sz="1800" dirty="0"/>
              <a:t>: return </a:t>
            </a:r>
            <a:r>
              <a:rPr lang="en-US" sz="1800" dirty="0">
                <a:solidFill>
                  <a:srgbClr val="0070C0"/>
                </a:solidFill>
              </a:rPr>
              <a:t>max-value(state)</a:t>
            </a:r>
          </a:p>
          <a:p>
            <a:pPr lvl="1">
              <a:lnSpc>
                <a:spcPct val="80000"/>
              </a:lnSpc>
              <a:buFont typeface="Wingdings" pitchFamily="2" charset="2"/>
              <a:buNone/>
            </a:pPr>
            <a:r>
              <a:rPr lang="en-US" sz="1800" dirty="0"/>
              <a:t>if the next agent is </a:t>
            </a:r>
            <a:r>
              <a:rPr lang="en-US" sz="1800" dirty="0">
                <a:solidFill>
                  <a:srgbClr val="C00000"/>
                </a:solidFill>
              </a:rPr>
              <a:t>MIN</a:t>
            </a:r>
            <a:r>
              <a:rPr lang="en-US" sz="1800" dirty="0"/>
              <a:t>: return </a:t>
            </a:r>
            <a:r>
              <a:rPr lang="en-US" sz="1800" dirty="0">
                <a:solidFill>
                  <a:srgbClr val="C00000"/>
                </a:solidFill>
              </a:rPr>
              <a:t>min-value(state)</a:t>
            </a:r>
          </a:p>
        </p:txBody>
      </p:sp>
      <p:sp>
        <p:nvSpPr>
          <p:cNvPr id="7" name="Content Placeholder 2"/>
          <p:cNvSpPr txBox="1">
            <a:spLocks/>
          </p:cNvSpPr>
          <p:nvPr/>
        </p:nvSpPr>
        <p:spPr bwMode="auto">
          <a:xfrm>
            <a:off x="5523768" y="3943350"/>
            <a:ext cx="36004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min(v,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a:p>
            <a:pPr marL="557185" lvl="1" indent="-214303" defTabSz="685800" eaLnBrk="1" hangingPunct="1">
              <a:lnSpc>
                <a:spcPct val="80000"/>
              </a:lnSpc>
              <a:spcBef>
                <a:spcPct val="20000"/>
              </a:spcBef>
              <a:buClr>
                <a:schemeClr val="tx1"/>
              </a:buClr>
              <a:defRPr/>
            </a:pPr>
            <a:endParaRPr lang="en-US" sz="1800" kern="0" dirty="0">
              <a:latin typeface="Calibri" pitchFamily="34" charset="0"/>
            </a:endParaRPr>
          </a:p>
        </p:txBody>
      </p:sp>
      <p:sp>
        <p:nvSpPr>
          <p:cNvPr id="8" name="Content Placeholder 2"/>
          <p:cNvSpPr txBox="1">
            <a:spLocks/>
          </p:cNvSpPr>
          <p:nvPr/>
        </p:nvSpPr>
        <p:spPr bwMode="auto">
          <a:xfrm>
            <a:off x="265968" y="37147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defRPr/>
            </a:pPr>
            <a:r>
              <a:rPr lang="en-US" sz="1800" kern="0" dirty="0">
                <a:latin typeface="Calibri" pitchFamily="34" charset="0"/>
              </a:rPr>
              <a:t>v = max(v, </a:t>
            </a:r>
            <a:r>
              <a:rPr lang="en-US" sz="1800" kern="0" dirty="0">
                <a:solidFill>
                  <a:srgbClr val="7030A0"/>
                </a:solidFill>
                <a:latin typeface="Calibri" pitchFamily="34" charset="0"/>
              </a:rPr>
              <a:t>value(successor)</a:t>
            </a:r>
            <a:r>
              <a:rPr lang="en-US" sz="1800" kern="0" dirty="0">
                <a:latin typeface="Calibri" pitchFamily="34" charset="0"/>
              </a:rPr>
              <a:t>)</a:t>
            </a:r>
          </a:p>
          <a:p>
            <a:pPr marL="557185" lvl="1" indent="-214303">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542742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5117309"/>
            <a:ext cx="3943350" cy="1600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2" name="Content Placeholder 2"/>
          <p:cNvSpPr txBox="1">
            <a:spLocks/>
          </p:cNvSpPr>
          <p:nvPr/>
        </p:nvSpPr>
        <p:spPr bwMode="auto">
          <a:xfrm>
            <a:off x="247651" y="5003009"/>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defTabSz="685800" eaLnBrk="1" hangingPunct="1">
              <a:lnSpc>
                <a:spcPct val="80000"/>
              </a:lnSpc>
              <a:spcBef>
                <a:spcPts val="900"/>
              </a:spcBef>
              <a:buClr>
                <a:schemeClr val="accent2"/>
              </a:buClr>
              <a:defRPr/>
            </a:pPr>
            <a:r>
              <a:rPr lang="en-US" sz="1800" kern="0" dirty="0">
                <a:solidFill>
                  <a:srgbClr val="0070C0"/>
                </a:solidFill>
                <a:latin typeface="Calibri" pitchFamily="34" charset="0"/>
                <a:cs typeface="+mn-cs"/>
              </a:rPr>
              <a:t>def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63" name="Left-Right Arrow 62"/>
          <p:cNvSpPr/>
          <p:nvPr/>
        </p:nvSpPr>
        <p:spPr>
          <a:xfrm>
            <a:off x="4248151" y="5688809"/>
            <a:ext cx="742950" cy="51435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
        <p:nvSpPr>
          <p:cNvPr id="60" name="Rounded Rectangle 59"/>
          <p:cNvSpPr/>
          <p:nvPr/>
        </p:nvSpPr>
        <p:spPr>
          <a:xfrm>
            <a:off x="5105400" y="5117309"/>
            <a:ext cx="3936207" cy="1600200"/>
          </a:xfrm>
          <a:prstGeom prst="roundRect">
            <a:avLst/>
          </a:prstGeom>
          <a:solidFill>
            <a:srgbClr val="F6D7D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Content Placeholder 2"/>
          <p:cNvSpPr txBox="1">
            <a:spLocks/>
          </p:cNvSpPr>
          <p:nvPr/>
        </p:nvSpPr>
        <p:spPr bwMode="auto">
          <a:xfrm>
            <a:off x="5162551" y="5231609"/>
            <a:ext cx="417195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r>
              <a:rPr lang="en-US" sz="1800" kern="0" dirty="0">
                <a:solidFill>
                  <a:srgbClr val="C00000"/>
                </a:solidFill>
                <a:latin typeface="Calibri" pitchFamily="34" charset="0"/>
                <a:cs typeface="+mn-cs"/>
              </a:rPr>
              <a:t>def min-value(state):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a:t>
            </a:r>
            <a:r>
              <a:rPr lang="en-US" sz="1800" kern="0" dirty="0" smtClean="0">
                <a:latin typeface="Calibri" pitchFamily="34" charset="0"/>
              </a:rPr>
              <a:t>v</a:t>
            </a:r>
            <a:endParaRPr lang="en-US" sz="1800" kern="0" dirty="0">
              <a:latin typeface="Calibri" pitchFamily="34" charset="0"/>
            </a:endParaRPr>
          </a:p>
        </p:txBody>
      </p:sp>
    </p:spTree>
    <p:extLst>
      <p:ext uri="{BB962C8B-B14F-4D97-AF65-F5344CB8AC3E}">
        <p14:creationId xmlns:p14="http://schemas.microsoft.com/office/powerpoint/2010/main" val="81662469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 name="Rounded Rectangle 59"/>
          <p:cNvSpPr/>
          <p:nvPr/>
        </p:nvSpPr>
        <p:spPr>
          <a:xfrm>
            <a:off x="5105400" y="4798219"/>
            <a:ext cx="3936207" cy="1919290"/>
          </a:xfrm>
          <a:prstGeom prst="roundRect">
            <a:avLst/>
          </a:prstGeom>
          <a:solidFill>
            <a:srgbClr val="F6DADC"/>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p:nvSpPr>
        <p:spPr>
          <a:xfrm>
            <a:off x="5105400" y="4840581"/>
            <a:ext cx="4572000" cy="1920526"/>
          </a:xfrm>
          <a:prstGeom prst="rect">
            <a:avLst/>
          </a:prstGeom>
        </p:spPr>
        <p:txBody>
          <a:bodyPr>
            <a:spAutoFit/>
          </a:bodyPr>
          <a:lstStyle/>
          <a:p>
            <a:pPr marL="257162" indent="-257162" defTabSz="685800" eaLnBrk="1" hangingPunct="1">
              <a:lnSpc>
                <a:spcPct val="80000"/>
              </a:lnSpc>
              <a:spcBef>
                <a:spcPts val="900"/>
              </a:spcBef>
              <a:buClr>
                <a:schemeClr val="accent2"/>
              </a:buClr>
              <a:defRPr/>
            </a:pPr>
            <a:r>
              <a:rPr lang="en-US" sz="1800" kern="0" dirty="0" err="1">
                <a:solidFill>
                  <a:srgbClr val="C00000"/>
                </a:solidFill>
                <a:latin typeface="Calibri" pitchFamily="34" charset="0"/>
              </a:rPr>
              <a:t>def</a:t>
            </a:r>
            <a:r>
              <a:rPr lang="en-US" sz="1800" kern="0" dirty="0">
                <a:solidFill>
                  <a:srgbClr val="C00000"/>
                </a:solidFill>
                <a:latin typeface="Calibri" pitchFamily="34" charset="0"/>
              </a:rPr>
              <a:t> min-value(state):</a:t>
            </a:r>
            <a:endParaRPr lang="en-US" sz="1800" kern="0" dirty="0">
              <a:solidFill>
                <a:srgbClr val="0070C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endParaRPr lang="en-US" sz="1800" kern="0" dirty="0">
              <a:solidFill>
                <a:srgbClr val="C00000"/>
              </a:solidFill>
              <a:latin typeface="Calibri" pitchFamily="34" charset="0"/>
            </a:endParaRP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min(v, </a:t>
            </a:r>
            <a:r>
              <a:rPr lang="en-US" sz="1800" kern="0" dirty="0">
                <a:solidFill>
                  <a:srgbClr val="0070C0"/>
                </a:solidFill>
                <a:latin typeface="Calibri" pitchFamily="34" charset="0"/>
              </a:rPr>
              <a:t>max-value(successor)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338" name="Rectangle 2"/>
          <p:cNvSpPr>
            <a:spLocks noGrp="1" noChangeArrowheads="1"/>
          </p:cNvSpPr>
          <p:nvPr>
            <p:ph type="title"/>
          </p:nvPr>
        </p:nvSpPr>
        <p:spPr/>
        <p:txBody>
          <a:bodyPr/>
          <a:lstStyle/>
          <a:p>
            <a:pPr eaLnBrk="1" hangingPunct="1"/>
            <a:r>
              <a:rPr lang="en-US" smtClean="0">
                <a:sym typeface="Symbol" pitchFamily="18" charset="2"/>
              </a:rPr>
              <a:t>Minimax Example</a:t>
            </a:r>
          </a:p>
        </p:txBody>
      </p:sp>
      <p:sp>
        <p:nvSpPr>
          <p:cNvPr id="14339" name="AutoShape 4"/>
          <p:cNvSpPr>
            <a:spLocks noChangeArrowheads="1"/>
          </p:cNvSpPr>
          <p:nvPr/>
        </p:nvSpPr>
        <p:spPr bwMode="auto">
          <a:xfrm>
            <a:off x="4270375" y="2514600"/>
            <a:ext cx="381000" cy="2286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grpSp>
        <p:nvGrpSpPr>
          <p:cNvPr id="2" name="Group 60"/>
          <p:cNvGrpSpPr>
            <a:grpSpLocks/>
          </p:cNvGrpSpPr>
          <p:nvPr/>
        </p:nvGrpSpPr>
        <p:grpSpPr bwMode="auto">
          <a:xfrm>
            <a:off x="1981200" y="3681412"/>
            <a:ext cx="381000" cy="890588"/>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12</a:t>
              </a:r>
            </a:p>
          </p:txBody>
        </p:sp>
      </p:grpSp>
      <p:grpSp>
        <p:nvGrpSpPr>
          <p:cNvPr id="3" name="Group 61"/>
          <p:cNvGrpSpPr>
            <a:grpSpLocks/>
          </p:cNvGrpSpPr>
          <p:nvPr/>
        </p:nvGrpSpPr>
        <p:grpSpPr bwMode="auto">
          <a:xfrm>
            <a:off x="2173288" y="3681412"/>
            <a:ext cx="950912" cy="890588"/>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8</a:t>
              </a:r>
            </a:p>
          </p:txBody>
        </p:sp>
      </p:grpSp>
      <p:grpSp>
        <p:nvGrpSpPr>
          <p:cNvPr id="4" name="Group 64"/>
          <p:cNvGrpSpPr>
            <a:grpSpLocks/>
          </p:cNvGrpSpPr>
          <p:nvPr/>
        </p:nvGrpSpPr>
        <p:grpSpPr bwMode="auto">
          <a:xfrm>
            <a:off x="6553200" y="3681412"/>
            <a:ext cx="381000" cy="890588"/>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5</a:t>
              </a:r>
            </a:p>
          </p:txBody>
        </p:sp>
      </p:grpSp>
      <p:grpSp>
        <p:nvGrpSpPr>
          <p:cNvPr id="5" name="Group 65"/>
          <p:cNvGrpSpPr>
            <a:grpSpLocks/>
          </p:cNvGrpSpPr>
          <p:nvPr/>
        </p:nvGrpSpPr>
        <p:grpSpPr bwMode="auto">
          <a:xfrm>
            <a:off x="6745288" y="3681412"/>
            <a:ext cx="950912" cy="890588"/>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grpSp>
      <p:grpSp>
        <p:nvGrpSpPr>
          <p:cNvPr id="6" name="Group 51"/>
          <p:cNvGrpSpPr>
            <a:grpSpLocks/>
          </p:cNvGrpSpPr>
          <p:nvPr/>
        </p:nvGrpSpPr>
        <p:grpSpPr bwMode="auto">
          <a:xfrm>
            <a:off x="1984375" y="2743200"/>
            <a:ext cx="2476500" cy="938213"/>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412876" y="3681415"/>
            <a:ext cx="760413" cy="616744"/>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219200" y="4343400"/>
            <a:ext cx="381000" cy="228600"/>
          </a:xfrm>
          <a:prstGeom prst="rect">
            <a:avLst/>
          </a:prstGeom>
          <a:solidFill>
            <a:srgbClr val="CCCCCC"/>
          </a:solidFill>
          <a:ln w="9525">
            <a:solidFill>
              <a:schemeClr val="tx1"/>
            </a:solidFill>
            <a:miter lim="800000"/>
            <a:headEnd/>
            <a:tailEnd/>
          </a:ln>
        </p:spPr>
        <p:txBody>
          <a:bodyPr wrap="none" anchor="ctr"/>
          <a:lstStyle/>
          <a:p>
            <a:pPr algn="ctr"/>
            <a:r>
              <a:rPr lang="en-US" sz="1800"/>
              <a:t>3</a:t>
            </a:r>
          </a:p>
        </p:txBody>
      </p:sp>
      <p:cxnSp>
        <p:nvCxnSpPr>
          <p:cNvPr id="67" name="AutoShape 21"/>
          <p:cNvCxnSpPr>
            <a:cxnSpLocks noChangeShapeType="1"/>
          </p:cNvCxnSpPr>
          <p:nvPr/>
        </p:nvCxnSpPr>
        <p:spPr bwMode="auto">
          <a:xfrm rot="5400000">
            <a:off x="4342607" y="2856707"/>
            <a:ext cx="228600" cy="1587"/>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4659313" y="2544765"/>
            <a:ext cx="171450" cy="568325"/>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058194" y="3792538"/>
            <a:ext cx="228600" cy="1588"/>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194719" y="3661569"/>
            <a:ext cx="147638" cy="187325"/>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4270375" y="2743203"/>
            <a:ext cx="381000" cy="926306"/>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3505200" y="3679032"/>
            <a:ext cx="1143000" cy="892969"/>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4460875" y="2743200"/>
            <a:ext cx="2476499" cy="938213"/>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sz="1800"/>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5791200" y="3679032"/>
            <a:ext cx="1143000" cy="892969"/>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4267200" y="3681412"/>
            <a:ext cx="381000" cy="890588"/>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4</a:t>
              </a:r>
            </a:p>
          </p:txBody>
        </p:sp>
      </p:grpSp>
      <p:grpSp>
        <p:nvGrpSpPr>
          <p:cNvPr id="12" name="Group 65"/>
          <p:cNvGrpSpPr>
            <a:grpSpLocks/>
          </p:cNvGrpSpPr>
          <p:nvPr/>
        </p:nvGrpSpPr>
        <p:grpSpPr bwMode="auto">
          <a:xfrm>
            <a:off x="4459288" y="3681412"/>
            <a:ext cx="950912" cy="890588"/>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sz="1800"/>
                <a:t>6</a:t>
              </a:r>
            </a:p>
          </p:txBody>
        </p:sp>
      </p:grpSp>
      <p:sp>
        <p:nvSpPr>
          <p:cNvPr id="59" name="Rounded Rectangle 58"/>
          <p:cNvSpPr/>
          <p:nvPr/>
        </p:nvSpPr>
        <p:spPr>
          <a:xfrm>
            <a:off x="190501" y="4798219"/>
            <a:ext cx="3943350" cy="191929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64" name="Picture 63" descr="TP_tmp.png"/>
          <p:cNvPicPr>
            <a:picLocks noChangeAspect="1"/>
          </p:cNvPicPr>
          <p:nvPr>
            <p:custDataLst>
              <p:tags r:id="rId1"/>
            </p:custDataLst>
          </p:nvPr>
        </p:nvPicPr>
        <p:blipFill>
          <a:blip r:embed="rId5" cstate="print"/>
          <a:stretch>
            <a:fillRect/>
          </a:stretch>
        </p:blipFill>
        <p:spPr bwMode="auto">
          <a:xfrm>
            <a:off x="876301" y="6888959"/>
            <a:ext cx="2555904" cy="399984"/>
          </a:xfrm>
          <a:prstGeom prst="rect">
            <a:avLst/>
          </a:prstGeom>
          <a:noFill/>
          <a:ln/>
          <a:effectLst/>
        </p:spPr>
      </p:pic>
      <p:pic>
        <p:nvPicPr>
          <p:cNvPr id="65" name="Picture 64" descr="TP_tmp.png"/>
          <p:cNvPicPr>
            <a:picLocks noChangeAspect="1"/>
          </p:cNvPicPr>
          <p:nvPr>
            <p:custDataLst>
              <p:tags r:id="rId2"/>
            </p:custDataLst>
          </p:nvPr>
        </p:nvPicPr>
        <p:blipFill>
          <a:blip r:embed="rId6" cstate="print"/>
          <a:stretch>
            <a:fillRect/>
          </a:stretch>
        </p:blipFill>
        <p:spPr bwMode="auto">
          <a:xfrm>
            <a:off x="5791201" y="6888960"/>
            <a:ext cx="2554960" cy="399836"/>
          </a:xfrm>
          <a:prstGeom prst="rect">
            <a:avLst/>
          </a:prstGeom>
          <a:noFill/>
          <a:ln/>
          <a:effectLst/>
        </p:spPr>
      </p:pic>
      <p:sp>
        <p:nvSpPr>
          <p:cNvPr id="13" name="Rectangle 12"/>
          <p:cNvSpPr/>
          <p:nvPr/>
        </p:nvSpPr>
        <p:spPr>
          <a:xfrm>
            <a:off x="237387" y="4623599"/>
            <a:ext cx="4572000" cy="2137508"/>
          </a:xfrm>
          <a:prstGeom prst="rect">
            <a:avLst/>
          </a:prstGeom>
        </p:spPr>
        <p:txBody>
          <a:bodyPr>
            <a:spAutoFit/>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endParaRPr>
          </a:p>
          <a:p>
            <a:pPr marL="257162" indent="-257162" defTabSz="685800" eaLnBrk="1" hangingPunct="1">
              <a:lnSpc>
                <a:spcPct val="80000"/>
              </a:lnSpc>
              <a:spcBef>
                <a:spcPts val="900"/>
              </a:spcBef>
              <a:buClr>
                <a:schemeClr val="accent2"/>
              </a:buClr>
              <a:defRPr/>
            </a:pPr>
            <a:r>
              <a:rPr lang="en-US" sz="1800" kern="0" dirty="0" err="1">
                <a:solidFill>
                  <a:srgbClr val="0070C0"/>
                </a:solidFill>
                <a:latin typeface="Calibri" pitchFamily="34" charset="0"/>
              </a:rPr>
              <a:t>def</a:t>
            </a:r>
            <a:r>
              <a:rPr lang="en-US" sz="1800" kern="0" dirty="0">
                <a:solidFill>
                  <a:srgbClr val="0070C0"/>
                </a:solidFill>
                <a:latin typeface="Calibri" pitchFamily="34" charset="0"/>
              </a:rPr>
              <a:t> max-value(state):</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if the state is a terminal state: </a:t>
            </a:r>
            <a:br>
              <a:rPr lang="en-US" sz="1800" kern="0" dirty="0">
                <a:latin typeface="Calibri" pitchFamily="34" charset="0"/>
              </a:rPr>
            </a:br>
            <a:r>
              <a:rPr lang="en-US" sz="1800" kern="0" dirty="0">
                <a:latin typeface="Calibri" pitchFamily="34" charset="0"/>
              </a:rPr>
              <a:t>return the state’s utility</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v = max(v, </a:t>
            </a:r>
            <a:r>
              <a:rPr lang="en-US" sz="1800" kern="0" dirty="0">
                <a:solidFill>
                  <a:srgbClr val="C00000"/>
                </a:solidFill>
                <a:latin typeface="Calibri" pitchFamily="34" charset="0"/>
              </a:rPr>
              <a:t>min-value(successor)</a:t>
            </a:r>
            <a:r>
              <a:rPr lang="en-US" sz="1800" kern="0" dirty="0">
                <a:latin typeface="Calibri" pitchFamily="34"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Tree>
    <p:extLst>
      <p:ext uri="{BB962C8B-B14F-4D97-AF65-F5344CB8AC3E}">
        <p14:creationId xmlns:p14="http://schemas.microsoft.com/office/powerpoint/2010/main" val="165991874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5AE31715-03CE-4B71-8C8B-F66A0CAF0D15}" type="slidenum">
              <a:rPr lang="en-US" smtClean="0"/>
              <a:pPr/>
              <a:t>36</a:t>
            </a:fld>
            <a:endParaRPr lang="en-US"/>
          </a:p>
        </p:txBody>
      </p:sp>
      <p:sp>
        <p:nvSpPr>
          <p:cNvPr id="19460" name="Rectangle 2"/>
          <p:cNvSpPr>
            <a:spLocks noGrp="1" noChangeArrowheads="1"/>
          </p:cNvSpPr>
          <p:nvPr>
            <p:ph type="title"/>
          </p:nvPr>
        </p:nvSpPr>
        <p:spPr/>
        <p:txBody>
          <a:bodyPr/>
          <a:lstStyle/>
          <a:p>
            <a:r>
              <a:rPr lang="en-US" sz="2400">
                <a:ea typeface="ＭＳ Ｐゴシック" pitchFamily="34" charset="-128"/>
              </a:rPr>
              <a:t>What if MIN does not play optimally?</a:t>
            </a:r>
            <a:endParaRPr lang="en-US">
              <a:ea typeface="ＭＳ Ｐゴシック" pitchFamily="34" charset="-128"/>
            </a:endParaRPr>
          </a:p>
        </p:txBody>
      </p:sp>
      <p:sp>
        <p:nvSpPr>
          <p:cNvPr id="19461" name="Rectangle 3"/>
          <p:cNvSpPr>
            <a:spLocks noGrp="1" noChangeArrowheads="1"/>
          </p:cNvSpPr>
          <p:nvPr>
            <p:ph type="body" idx="1"/>
          </p:nvPr>
        </p:nvSpPr>
        <p:spPr/>
        <p:txBody>
          <a:bodyPr/>
          <a:lstStyle/>
          <a:p>
            <a:endParaRPr lang="en-US" dirty="0">
              <a:ea typeface="ＭＳ Ｐゴシック" pitchFamily="34" charset="-128"/>
            </a:endParaRPr>
          </a:p>
          <a:p>
            <a:r>
              <a:rPr lang="en-US" dirty="0">
                <a:ea typeface="ＭＳ Ｐゴシック" pitchFamily="34" charset="-128"/>
              </a:rPr>
              <a:t>Definition of optimal play for MAX assumes MIN plays optimally: </a:t>
            </a:r>
          </a:p>
          <a:p>
            <a:pPr lvl="1"/>
            <a:r>
              <a:rPr lang="en-US" sz="2400" i="1" dirty="0">
                <a:solidFill>
                  <a:schemeClr val="accent2"/>
                </a:solidFill>
                <a:ea typeface="ＭＳ Ｐゴシック" pitchFamily="34" charset="-128"/>
              </a:rPr>
              <a:t>Maximizes worst-case outcome </a:t>
            </a:r>
            <a:r>
              <a:rPr lang="en-US" sz="2400" dirty="0">
                <a:ea typeface="ＭＳ Ｐゴシック" pitchFamily="34" charset="-128"/>
              </a:rPr>
              <a:t>for MAX.</a:t>
            </a:r>
          </a:p>
          <a:p>
            <a:pPr lvl="1"/>
            <a:r>
              <a:rPr lang="en-US" sz="2400" dirty="0">
                <a:ea typeface="ＭＳ Ｐゴシック" pitchFamily="34" charset="-128"/>
              </a:rPr>
              <a:t>(Classic game theoretic strategy)</a:t>
            </a:r>
          </a:p>
          <a:p>
            <a:pPr lvl="1"/>
            <a:endParaRPr lang="en-US" dirty="0">
              <a:ea typeface="ＭＳ Ｐゴシック" pitchFamily="34" charset="-128"/>
            </a:endParaRPr>
          </a:p>
          <a:p>
            <a:r>
              <a:rPr lang="en-US" dirty="0">
                <a:ea typeface="ＭＳ Ｐゴシック" pitchFamily="34" charset="-128"/>
              </a:rPr>
              <a:t>But if MIN does not play optimally, MAX will do even better.  </a:t>
            </a:r>
          </a:p>
          <a:p>
            <a:pPr lvl="1"/>
            <a:r>
              <a:rPr lang="en-US" sz="2400" dirty="0" smtClean="0">
                <a:ea typeface="ＭＳ Ｐゴシック" pitchFamily="34" charset="-128"/>
              </a:rPr>
              <a:t>This theorem is not </a:t>
            </a:r>
            <a:r>
              <a:rPr lang="en-US" sz="2400" dirty="0">
                <a:ea typeface="ＭＳ Ｐゴシック" pitchFamily="34" charset="-128"/>
              </a:rPr>
              <a:t>hard to </a:t>
            </a:r>
            <a:r>
              <a:rPr lang="en-US" sz="2400" dirty="0" smtClean="0">
                <a:ea typeface="ＭＳ Ｐゴシック" pitchFamily="34" charset="-128"/>
              </a:rPr>
              <a:t>prove</a:t>
            </a:r>
            <a:endParaRPr lang="en-US" sz="2400" dirty="0">
              <a:ea typeface="ＭＳ Ｐゴシック" pitchFamily="34" charset="-128"/>
            </a:endParaRPr>
          </a:p>
          <a:p>
            <a:endParaRPr lang="en-US" dirty="0">
              <a:ea typeface="ＭＳ Ｐゴシック" pitchFamily="34" charset="-128"/>
            </a:endParaRPr>
          </a:p>
          <a:p>
            <a:pPr>
              <a:buFont typeface="Symbol" pitchFamily="18" charset="2"/>
              <a:buNone/>
            </a:pPr>
            <a:endParaRPr lang="en-US" dirty="0">
              <a:ea typeface="ＭＳ Ｐゴシック" pitchFamily="34" charset="-128"/>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1507" name="Slide Number Placeholder 5"/>
          <p:cNvSpPr>
            <a:spLocks noGrp="1"/>
          </p:cNvSpPr>
          <p:nvPr>
            <p:ph type="sldNum" sz="quarter" idx="12"/>
          </p:nvPr>
        </p:nvSpPr>
        <p:spPr>
          <a:noFill/>
        </p:spPr>
        <p:txBody>
          <a:bodyPr/>
          <a:lstStyle/>
          <a:p>
            <a:r>
              <a:rPr lang="en-US"/>
              <a:t>       </a:t>
            </a:r>
            <a:fld id="{E3E80E14-C14D-4157-9AB0-68DF10EC921F}" type="slidenum">
              <a:rPr lang="en-US" smtClean="0"/>
              <a:pPr/>
              <a:t>37</a:t>
            </a:fld>
            <a:endParaRPr lang="en-US"/>
          </a:p>
        </p:txBody>
      </p:sp>
      <p:sp>
        <p:nvSpPr>
          <p:cNvPr id="21508" name="Rectangle 2"/>
          <p:cNvSpPr>
            <a:spLocks noGrp="1" noChangeArrowheads="1"/>
          </p:cNvSpPr>
          <p:nvPr>
            <p:ph type="title"/>
          </p:nvPr>
        </p:nvSpPr>
        <p:spPr/>
        <p:txBody>
          <a:bodyPr/>
          <a:lstStyle/>
          <a:p>
            <a:r>
              <a:rPr lang="en-US" dirty="0">
                <a:ea typeface="ＭＳ Ｐゴシック" pitchFamily="34" charset="-128"/>
              </a:rPr>
              <a:t>Comments on Minimax Search</a:t>
            </a:r>
          </a:p>
        </p:txBody>
      </p:sp>
      <p:sp>
        <p:nvSpPr>
          <p:cNvPr id="21509" name="Rectangle 5"/>
          <p:cNvSpPr>
            <a:spLocks noGrp="1" noChangeArrowheads="1"/>
          </p:cNvSpPr>
          <p:nvPr>
            <p:ph type="body" idx="1"/>
          </p:nvPr>
        </p:nvSpPr>
        <p:spPr>
          <a:xfrm>
            <a:off x="533400" y="1295400"/>
            <a:ext cx="8305800" cy="4572000"/>
          </a:xfrm>
        </p:spPr>
        <p:txBody>
          <a:bodyPr/>
          <a:lstStyle/>
          <a:p>
            <a:r>
              <a:rPr lang="en-US" sz="2000" dirty="0">
                <a:ea typeface="ＭＳ Ｐゴシック" pitchFamily="34" charset="-128"/>
              </a:rPr>
              <a:t>Depth-first search with fixed number of ply </a:t>
            </a:r>
            <a:r>
              <a:rPr lang="en-US" sz="2000" i="1" dirty="0">
                <a:ea typeface="ＭＳ Ｐゴシック" pitchFamily="34" charset="-128"/>
              </a:rPr>
              <a:t>m</a:t>
            </a:r>
            <a:r>
              <a:rPr lang="en-US" sz="2000" dirty="0">
                <a:ea typeface="ＭＳ Ｐゴシック" pitchFamily="34" charset="-128"/>
              </a:rPr>
              <a:t> as the limit.</a:t>
            </a:r>
          </a:p>
          <a:p>
            <a:pPr lvl="1"/>
            <a:r>
              <a:rPr lang="en-US" sz="1800" i="1" dirty="0">
                <a:ea typeface="ＭＳ Ｐゴシック" pitchFamily="34" charset="-128"/>
              </a:rPr>
              <a:t>O(</a:t>
            </a:r>
            <a:r>
              <a:rPr lang="en-US" sz="1800" i="1" dirty="0" err="1">
                <a:ea typeface="ＭＳ Ｐゴシック" pitchFamily="34" charset="-128"/>
              </a:rPr>
              <a:t>b</a:t>
            </a:r>
            <a:r>
              <a:rPr lang="en-US" sz="1800" i="1" baseline="30000" dirty="0" err="1">
                <a:ea typeface="ＭＳ Ｐゴシック" pitchFamily="34" charset="-128"/>
              </a:rPr>
              <a:t>m</a:t>
            </a:r>
            <a:r>
              <a:rPr lang="en-US" sz="1800" i="1" dirty="0">
                <a:ea typeface="ＭＳ Ｐゴシック" pitchFamily="34" charset="-128"/>
              </a:rPr>
              <a:t>) </a:t>
            </a:r>
            <a:r>
              <a:rPr lang="en-US" sz="1800" dirty="0">
                <a:ea typeface="ＭＳ Ｐゴシック" pitchFamily="34" charset="-128"/>
              </a:rPr>
              <a:t>time complexity – </a:t>
            </a:r>
            <a:r>
              <a:rPr lang="en-US" sz="1800" i="1" dirty="0">
                <a:solidFill>
                  <a:schemeClr val="accent2"/>
                </a:solidFill>
                <a:ea typeface="ＭＳ Ｐゴシック" pitchFamily="34" charset="-128"/>
              </a:rPr>
              <a:t>As usual</a:t>
            </a:r>
            <a:r>
              <a:rPr lang="en-US" sz="1800" i="1" dirty="0">
                <a:ea typeface="ＭＳ Ｐゴシック" pitchFamily="34" charset="-128"/>
              </a:rPr>
              <a:t>!</a:t>
            </a:r>
          </a:p>
          <a:p>
            <a:pPr lvl="1"/>
            <a:r>
              <a:rPr lang="en-US" sz="1800" i="1" dirty="0">
                <a:ea typeface="ＭＳ Ｐゴシック" pitchFamily="34" charset="-128"/>
              </a:rPr>
              <a:t>O(</a:t>
            </a:r>
            <a:r>
              <a:rPr lang="en-US" sz="1800" i="1" dirty="0" err="1">
                <a:ea typeface="ＭＳ Ｐゴシック" pitchFamily="34" charset="-128"/>
              </a:rPr>
              <a:t>bm</a:t>
            </a:r>
            <a:r>
              <a:rPr lang="en-US" sz="1800" i="1" dirty="0">
                <a:ea typeface="ＭＳ Ｐゴシック" pitchFamily="34" charset="-128"/>
              </a:rPr>
              <a:t>) </a:t>
            </a:r>
            <a:r>
              <a:rPr lang="en-US" sz="1800" dirty="0">
                <a:ea typeface="ＭＳ Ｐゴシック" pitchFamily="34" charset="-128"/>
              </a:rPr>
              <a:t>space complexity</a:t>
            </a:r>
          </a:p>
          <a:p>
            <a:pPr lvl="1"/>
            <a:endParaRPr lang="en-US" sz="1800" dirty="0">
              <a:ea typeface="ＭＳ Ｐゴシック" pitchFamily="34" charset="-128"/>
            </a:endParaRPr>
          </a:p>
          <a:p>
            <a:r>
              <a:rPr lang="en-US" sz="2000" dirty="0">
                <a:ea typeface="ＭＳ Ｐゴシック" pitchFamily="34" charset="-128"/>
              </a:rPr>
              <a:t>Performance will depend on </a:t>
            </a:r>
          </a:p>
          <a:p>
            <a:pPr lvl="1"/>
            <a:r>
              <a:rPr lang="en-US" sz="1800" dirty="0">
                <a:ea typeface="ＭＳ Ｐゴシック" pitchFamily="34" charset="-128"/>
              </a:rPr>
              <a:t>the quality of the static evaluation function (expert knowledge)</a:t>
            </a:r>
          </a:p>
          <a:p>
            <a:pPr lvl="1"/>
            <a:r>
              <a:rPr lang="en-US" sz="1800" dirty="0">
                <a:ea typeface="ＭＳ Ｐゴシック" pitchFamily="34" charset="-128"/>
              </a:rPr>
              <a:t>depth of search (computing power and search algorithm)</a:t>
            </a:r>
          </a:p>
          <a:p>
            <a:pPr lvl="1"/>
            <a:endParaRPr lang="en-US" sz="1800" dirty="0">
              <a:ea typeface="ＭＳ Ｐゴシック" pitchFamily="34" charset="-128"/>
            </a:endParaRPr>
          </a:p>
          <a:p>
            <a:r>
              <a:rPr lang="en-US" sz="2000" dirty="0">
                <a:ea typeface="ＭＳ Ｐゴシック" pitchFamily="34" charset="-128"/>
              </a:rPr>
              <a:t>Differences from normal state space search</a:t>
            </a:r>
          </a:p>
          <a:p>
            <a:pPr lvl="1"/>
            <a:r>
              <a:rPr lang="en-US" sz="1800" dirty="0">
                <a:ea typeface="ＭＳ Ｐゴシック" pitchFamily="34" charset="-128"/>
              </a:rPr>
              <a:t>Looking to make </a:t>
            </a:r>
            <a:r>
              <a:rPr lang="en-US" sz="1800" i="1" dirty="0">
                <a:ea typeface="ＭＳ Ｐゴシック" pitchFamily="34" charset="-128"/>
              </a:rPr>
              <a:t>one</a:t>
            </a:r>
            <a:r>
              <a:rPr lang="en-US" sz="1800" dirty="0">
                <a:ea typeface="ＭＳ Ｐゴシック" pitchFamily="34" charset="-128"/>
              </a:rPr>
              <a:t> move only, despite deeper search</a:t>
            </a:r>
          </a:p>
          <a:p>
            <a:pPr lvl="1"/>
            <a:r>
              <a:rPr lang="en-US" sz="1800" dirty="0">
                <a:ea typeface="ＭＳ Ｐゴシック" pitchFamily="34" charset="-128"/>
              </a:rPr>
              <a:t>No cost on arcs – costs from backed-up static evaluation</a:t>
            </a:r>
          </a:p>
          <a:p>
            <a:pPr lvl="1"/>
            <a:r>
              <a:rPr lang="en-US" sz="1800" dirty="0">
                <a:ea typeface="ＭＳ Ｐゴシック" pitchFamily="34" charset="-128"/>
              </a:rPr>
              <a:t>MAX can’t be sure how MIN will respond to his moves</a:t>
            </a:r>
          </a:p>
          <a:p>
            <a:pPr lvl="1"/>
            <a:endParaRPr lang="en-US" sz="1800" dirty="0">
              <a:ea typeface="ＭＳ Ｐゴシック" pitchFamily="34" charset="-128"/>
            </a:endParaRPr>
          </a:p>
          <a:p>
            <a:r>
              <a:rPr lang="en-US" sz="2000" dirty="0">
                <a:ea typeface="ＭＳ Ｐゴシック" pitchFamily="34" charset="-128"/>
              </a:rPr>
              <a:t>Minimax forms the basis for other game tree search algorithms.</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endParaRPr lang="en-US" sz="2000" dirty="0">
              <a:ea typeface="ＭＳ Ｐゴシック" pitchFamily="34" charset="-128"/>
            </a:endParaRPr>
          </a:p>
        </p:txBody>
      </p:sp>
    </p:spTree>
    <p:extLst>
      <p:ext uri="{BB962C8B-B14F-4D97-AF65-F5344CB8AC3E}">
        <p14:creationId xmlns:p14="http://schemas.microsoft.com/office/powerpoint/2010/main" val="349617546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39</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200" y="3706813"/>
            <a:ext cx="4038600" cy="2123658"/>
          </a:xfrm>
          <a:prstGeom prst="rect">
            <a:avLst/>
          </a:prstGeom>
          <a:noFill/>
          <a:ln w="9525">
            <a:noFill/>
            <a:miter lim="800000"/>
            <a:headEnd/>
            <a:tailEnd/>
          </a:ln>
        </p:spPr>
        <p:txBody>
          <a:bodyPr>
            <a:spAutoFit/>
          </a:bodyPr>
          <a:lstStyle/>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a:t>
            </a:r>
            <a:r>
              <a:rPr lang="en-US" dirty="0" smtClean="0">
                <a:latin typeface="Arial" pitchFamily="34" charset="0"/>
              </a:rPr>
              <a:t>this is, </a:t>
            </a:r>
            <a:r>
              <a:rPr lang="en-US" dirty="0">
                <a:latin typeface="Arial" pitchFamily="34" charset="0"/>
              </a:rPr>
              <a:t>it </a:t>
            </a:r>
            <a:r>
              <a:rPr lang="en-US" dirty="0" smtClean="0">
                <a:latin typeface="Arial" pitchFamily="34" charset="0"/>
              </a:rPr>
              <a:t>won’t change the </a:t>
            </a:r>
            <a:r>
              <a:rPr lang="en-US" dirty="0">
                <a:latin typeface="Arial" pitchFamily="34" charset="0"/>
              </a:rPr>
              <a:t>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5694229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0259" y="1219200"/>
            <a:ext cx="6324600" cy="5029200"/>
          </a:xfrm>
          <a:prstGeom prst="rect">
            <a:avLst/>
          </a:prstGeom>
          <a:blipFill>
            <a:blip r:embed="rId2" cstate="print">
              <a:extLst>
                <a:ext uri="{28A0092B-C50C-407E-A947-70E740481C1C}">
                  <a14:useLocalDpi xmlns:a14="http://schemas.microsoft.com/office/drawing/2010/main" val="0"/>
                </a:ext>
              </a:extLst>
            </a:blip>
            <a:srcRect/>
            <a:stretch>
              <a:fillRect l="1" t="-15156" r="-4819" b="-16450"/>
            </a:stretch>
          </a:blipFill>
        </p:spPr>
        <p:txBody>
          <a:bodyPr wrap="square" lIns="0" tIns="0" rIns="0" bIns="0" rtlCol="0">
            <a:noAutofit/>
          </a:bodyPr>
          <a:lstStyle/>
          <a:p>
            <a:pPr defTabSz="820487" eaLnBrk="1" fontAlgn="auto" hangingPunct="1">
              <a:spcBef>
                <a:spcPts val="0"/>
              </a:spcBef>
              <a:spcAft>
                <a:spcPts val="0"/>
              </a:spcAft>
            </a:pPr>
            <a:endParaRPr sz="1600">
              <a:solidFill>
                <a:prstClr val="black"/>
              </a:solidFill>
              <a:latin typeface="Calibri"/>
            </a:endParaRPr>
          </a:p>
        </p:txBody>
      </p:sp>
      <p:sp>
        <p:nvSpPr>
          <p:cNvPr id="3" name="Title 2"/>
          <p:cNvSpPr>
            <a:spLocks noGrp="1"/>
          </p:cNvSpPr>
          <p:nvPr>
            <p:ph type="title"/>
          </p:nvPr>
        </p:nvSpPr>
        <p:spPr>
          <a:xfrm>
            <a:off x="685800" y="609600"/>
            <a:ext cx="8382000" cy="457200"/>
          </a:xfrm>
        </p:spPr>
        <p:txBody>
          <a:bodyPr/>
          <a:lstStyle/>
          <a:p>
            <a:r>
              <a:rPr lang="en-US" dirty="0"/>
              <a:t>May 11, 1997</a:t>
            </a:r>
          </a:p>
        </p:txBody>
      </p:sp>
      <p:sp>
        <p:nvSpPr>
          <p:cNvPr id="4" name="Date Placeholder 3"/>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4</a:t>
            </a:fld>
            <a:endParaRPr lang="en-US"/>
          </a:p>
        </p:txBody>
      </p:sp>
    </p:spTree>
    <p:extLst>
      <p:ext uri="{BB962C8B-B14F-4D97-AF65-F5344CB8AC3E}">
        <p14:creationId xmlns:p14="http://schemas.microsoft.com/office/powerpoint/2010/main" val="371064819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MAX’s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MIN’s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allow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allow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40</a:t>
            </a:fld>
            <a:endParaRPr lang="en-US"/>
          </a:p>
        </p:txBody>
      </p:sp>
    </p:spTree>
    <p:extLst>
      <p:ext uri="{BB962C8B-B14F-4D97-AF65-F5344CB8AC3E}">
        <p14:creationId xmlns:p14="http://schemas.microsoft.com/office/powerpoint/2010/main" val="273747890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743450" y="3143250"/>
            <a:ext cx="4057650" cy="234315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ounded Rectangle 10"/>
          <p:cNvSpPr/>
          <p:nvPr/>
        </p:nvSpPr>
        <p:spPr>
          <a:xfrm>
            <a:off x="342900" y="3143250"/>
            <a:ext cx="4057650" cy="234315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314" name="Title 1"/>
          <p:cNvSpPr>
            <a:spLocks noGrp="1"/>
          </p:cNvSpPr>
          <p:nvPr>
            <p:ph type="title"/>
          </p:nvPr>
        </p:nvSpPr>
        <p:spPr/>
        <p:txBody>
          <a:bodyPr/>
          <a:lstStyle/>
          <a:p>
            <a:r>
              <a:rPr lang="en-US" dirty="0" smtClean="0"/>
              <a:t>Alpha-Beta Implementation</a:t>
            </a:r>
          </a:p>
        </p:txBody>
      </p:sp>
      <p:sp>
        <p:nvSpPr>
          <p:cNvPr id="7" name="Content Placeholder 2"/>
          <p:cNvSpPr txBox="1">
            <a:spLocks/>
          </p:cNvSpPr>
          <p:nvPr/>
        </p:nvSpPr>
        <p:spPr bwMode="auto">
          <a:xfrm>
            <a:off x="4857750" y="3371850"/>
            <a:ext cx="4000500" cy="171450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a:lnSpc>
                <a:spcPct val="80000"/>
              </a:lnSpc>
              <a:spcBef>
                <a:spcPts val="900"/>
              </a:spcBef>
              <a:buClr>
                <a:schemeClr val="accent2"/>
              </a:buClr>
            </a:pPr>
            <a:r>
              <a:rPr lang="en-US" sz="1800" kern="0" dirty="0">
                <a:solidFill>
                  <a:srgbClr val="C00000"/>
                </a:solidFill>
                <a:latin typeface="Calibri" pitchFamily="34" charset="0"/>
                <a:cs typeface="+mn-cs"/>
              </a:rPr>
              <a:t>def min-value(state</a:t>
            </a:r>
            <a:r>
              <a:rPr lang="en-US" sz="1800" kern="0" dirty="0">
                <a:solidFill>
                  <a:srgbClr val="C00000"/>
                </a:solidFill>
                <a:latin typeface="Calibri" pitchFamily="34" charset="0"/>
              </a:rPr>
              <a:t> , </a:t>
            </a:r>
            <a:r>
              <a:rPr lang="el-GR" sz="1800" kern="0" dirty="0">
                <a:solidFill>
                  <a:srgbClr val="C00000"/>
                </a:solidFill>
                <a:latin typeface="Calibri" pitchFamily="34" charset="0"/>
              </a:rPr>
              <a:t>α</a:t>
            </a:r>
            <a:r>
              <a:rPr lang="en-US" sz="1800" kern="0" dirty="0">
                <a:solidFill>
                  <a:srgbClr val="C00000"/>
                </a:solidFill>
                <a:latin typeface="Calibri" pitchFamily="34" charset="0"/>
              </a:rPr>
              <a:t>, </a:t>
            </a:r>
            <a:r>
              <a:rPr lang="el-GR" sz="1800" kern="0" dirty="0">
                <a:solidFill>
                  <a:srgbClr val="C00000"/>
                </a:solidFill>
                <a:latin typeface="Calibri" pitchFamily="34" charset="0"/>
              </a:rPr>
              <a:t>β</a:t>
            </a:r>
            <a:r>
              <a:rPr lang="en-US" sz="1800" kern="0" dirty="0">
                <a:solidFill>
                  <a:srgbClr val="C00000"/>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min(v,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p>
          <a:p>
            <a:pPr marL="857207" lvl="2" indent="-171442">
              <a:lnSpc>
                <a:spcPct val="80000"/>
              </a:lnSpc>
              <a:spcBef>
                <a:spcPct val="20000"/>
              </a:spcBef>
              <a:buClr>
                <a:schemeClr val="accent2"/>
              </a:buClr>
            </a:pPr>
            <a:r>
              <a:rPr lang="en-US" sz="1800" kern="0" dirty="0">
                <a:latin typeface="Calibri" pitchFamily="34" charset="0"/>
              </a:rPr>
              <a:t>if v ≤ </a:t>
            </a:r>
            <a:r>
              <a:rPr lang="el-GR" sz="1800" kern="0" dirty="0">
                <a:latin typeface="Calibri" pitchFamily="34" charset="0"/>
              </a:rPr>
              <a:t>α</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β </a:t>
            </a:r>
            <a:r>
              <a:rPr lang="en-US" sz="1800" kern="0" dirty="0">
                <a:latin typeface="Calibri" pitchFamily="34" charset="0"/>
              </a:rPr>
              <a:t>= min(</a:t>
            </a:r>
            <a:r>
              <a:rPr lang="el-GR" sz="1800" kern="0" dirty="0">
                <a:latin typeface="Calibri" pitchFamily="34" charset="0"/>
              </a:rPr>
              <a:t>β</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8" name="Content Placeholder 2"/>
          <p:cNvSpPr txBox="1">
            <a:spLocks/>
          </p:cNvSpPr>
          <p:nvPr/>
        </p:nvSpPr>
        <p:spPr bwMode="auto">
          <a:xfrm>
            <a:off x="457200" y="3143250"/>
            <a:ext cx="4057650" cy="1657350"/>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p>
            <a:pPr marL="257162" indent="-257162" defTabSz="685800" eaLnBrk="1" hangingPunct="1">
              <a:lnSpc>
                <a:spcPct val="80000"/>
              </a:lnSpc>
              <a:spcBef>
                <a:spcPts val="900"/>
              </a:spcBef>
              <a:buClr>
                <a:schemeClr val="accent2"/>
              </a:buClr>
              <a:defRPr/>
            </a:pPr>
            <a:endParaRPr lang="en-US" sz="825" kern="0" dirty="0">
              <a:solidFill>
                <a:srgbClr val="00B0F0"/>
              </a:solidFill>
              <a:latin typeface="Calibri" pitchFamily="34" charset="0"/>
              <a:cs typeface="+mn-cs"/>
            </a:endParaRPr>
          </a:p>
          <a:p>
            <a:pPr marL="257162" indent="-257162">
              <a:lnSpc>
                <a:spcPct val="80000"/>
              </a:lnSpc>
              <a:spcBef>
                <a:spcPts val="900"/>
              </a:spcBef>
              <a:buClr>
                <a:schemeClr val="accent2"/>
              </a:buClr>
            </a:pPr>
            <a:r>
              <a:rPr lang="en-US" sz="1800" kern="0" dirty="0">
                <a:solidFill>
                  <a:srgbClr val="0066CC"/>
                </a:solidFill>
                <a:latin typeface="Calibri" pitchFamily="34" charset="0"/>
                <a:cs typeface="+mn-cs"/>
              </a:rPr>
              <a:t>def max-value(state, </a:t>
            </a:r>
            <a:r>
              <a:rPr lang="el-GR" sz="1800" kern="0" dirty="0">
                <a:solidFill>
                  <a:srgbClr val="0066CC"/>
                </a:solidFill>
                <a:latin typeface="Calibri" pitchFamily="34" charset="0"/>
              </a:rPr>
              <a:t>α</a:t>
            </a:r>
            <a:r>
              <a:rPr lang="en-US" sz="1800" kern="0" dirty="0">
                <a:solidFill>
                  <a:srgbClr val="0066CC"/>
                </a:solidFill>
                <a:latin typeface="Calibri" pitchFamily="34" charset="0"/>
              </a:rPr>
              <a:t>, </a:t>
            </a:r>
            <a:r>
              <a:rPr lang="el-GR" sz="1800" kern="0" dirty="0">
                <a:solidFill>
                  <a:srgbClr val="0066CC"/>
                </a:solidFill>
                <a:latin typeface="Calibri" pitchFamily="34" charset="0"/>
              </a:rPr>
              <a:t>β</a:t>
            </a:r>
            <a:r>
              <a:rPr lang="en-US" sz="1800" kern="0" dirty="0">
                <a:solidFill>
                  <a:srgbClr val="0066CC"/>
                </a:solidFill>
                <a:latin typeface="Calibri" pitchFamily="34" charset="0"/>
                <a:cs typeface="+mn-cs"/>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initialize v = </a:t>
            </a:r>
            <a:r>
              <a:rPr lang="en-US" sz="1800" kern="0" dirty="0">
                <a:cs typeface="Times New Roman" pitchFamily="18" charset="0"/>
              </a:rPr>
              <a:t>-∞</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for each successor of state:</a:t>
            </a:r>
          </a:p>
          <a:p>
            <a:pPr marL="857207" lvl="2" indent="-171442">
              <a:lnSpc>
                <a:spcPct val="80000"/>
              </a:lnSpc>
              <a:spcBef>
                <a:spcPct val="20000"/>
              </a:spcBef>
              <a:buClr>
                <a:schemeClr val="accent2"/>
              </a:buClr>
            </a:pPr>
            <a:r>
              <a:rPr lang="en-US" sz="1800" kern="0" dirty="0">
                <a:latin typeface="Calibri" pitchFamily="34" charset="0"/>
              </a:rPr>
              <a:t>v = max(v, </a:t>
            </a:r>
            <a:r>
              <a:rPr lang="en-US" sz="1800" kern="0" dirty="0">
                <a:solidFill>
                  <a:srgbClr val="7030A0"/>
                </a:solidFill>
                <a:latin typeface="Calibri" pitchFamily="34" charset="0"/>
              </a:rPr>
              <a:t>value(successor, </a:t>
            </a:r>
            <a:r>
              <a:rPr lang="el-GR" sz="1800" kern="0" dirty="0">
                <a:solidFill>
                  <a:srgbClr val="7030A0"/>
                </a:solidFill>
                <a:latin typeface="Calibri" pitchFamily="34" charset="0"/>
              </a:rPr>
              <a:t>α</a:t>
            </a:r>
            <a:r>
              <a:rPr lang="en-US" sz="1800" kern="0" dirty="0">
                <a:solidFill>
                  <a:srgbClr val="7030A0"/>
                </a:solidFill>
                <a:latin typeface="Calibri" pitchFamily="34" charset="0"/>
              </a:rPr>
              <a:t>, </a:t>
            </a:r>
            <a:r>
              <a:rPr lang="el-GR" sz="1800" kern="0" dirty="0">
                <a:solidFill>
                  <a:srgbClr val="7030A0"/>
                </a:solidFill>
                <a:latin typeface="Calibri" pitchFamily="34" charset="0"/>
              </a:rPr>
              <a:t>β</a:t>
            </a:r>
            <a:r>
              <a:rPr lang="en-US" sz="1800" kern="0" dirty="0">
                <a:solidFill>
                  <a:srgbClr val="7030A0"/>
                </a:solidFill>
                <a:latin typeface="Calibri" pitchFamily="34" charset="0"/>
              </a:rPr>
              <a:t>)</a:t>
            </a:r>
            <a:r>
              <a:rPr lang="en-US" sz="1800" kern="0" dirty="0">
                <a:latin typeface="Calibri" pitchFamily="34" charset="0"/>
              </a:rPr>
              <a:t>)</a:t>
            </a:r>
            <a:endParaRPr lang="en-US" sz="1800" kern="0" dirty="0">
              <a:solidFill>
                <a:srgbClr val="7030A0"/>
              </a:solidFill>
              <a:latin typeface="Calibri" pitchFamily="34" charset="0"/>
            </a:endParaRPr>
          </a:p>
          <a:p>
            <a:pPr marL="857207" lvl="2" indent="-171442" defTabSz="685800" eaLnBrk="1" hangingPunct="1">
              <a:lnSpc>
                <a:spcPct val="80000"/>
              </a:lnSpc>
              <a:spcBef>
                <a:spcPct val="20000"/>
              </a:spcBef>
              <a:buClr>
                <a:schemeClr val="accent2"/>
              </a:buClr>
              <a:defRPr/>
            </a:pPr>
            <a:r>
              <a:rPr lang="en-US" sz="1800" kern="0" dirty="0">
                <a:latin typeface="Calibri" pitchFamily="34" charset="0"/>
              </a:rPr>
              <a:t>if v ≥ </a:t>
            </a:r>
            <a:r>
              <a:rPr lang="el-GR" sz="1800" kern="0" dirty="0">
                <a:latin typeface="Calibri" pitchFamily="34" charset="0"/>
              </a:rPr>
              <a:t>β</a:t>
            </a:r>
            <a:r>
              <a:rPr lang="en-US" sz="1800" kern="0" dirty="0">
                <a:latin typeface="Calibri" pitchFamily="34" charset="0"/>
              </a:rPr>
              <a:t> return v</a:t>
            </a:r>
          </a:p>
          <a:p>
            <a:pPr marL="857207" lvl="2" indent="-171442">
              <a:lnSpc>
                <a:spcPct val="80000"/>
              </a:lnSpc>
              <a:spcBef>
                <a:spcPct val="20000"/>
              </a:spcBef>
              <a:buClr>
                <a:schemeClr val="accent2"/>
              </a:buClr>
            </a:pPr>
            <a:r>
              <a:rPr lang="el-GR" sz="1800" kern="0" dirty="0">
                <a:latin typeface="Calibri" pitchFamily="34" charset="0"/>
              </a:rPr>
              <a:t>α</a:t>
            </a:r>
            <a:r>
              <a:rPr lang="en-US" sz="1800" kern="0" dirty="0">
                <a:latin typeface="Calibri" pitchFamily="34" charset="0"/>
              </a:rPr>
              <a:t> = max(</a:t>
            </a:r>
            <a:r>
              <a:rPr lang="el-GR" sz="1800" kern="0" dirty="0">
                <a:latin typeface="Calibri" pitchFamily="34" charset="0"/>
              </a:rPr>
              <a:t>α</a:t>
            </a:r>
            <a:r>
              <a:rPr lang="en-US" sz="1800" kern="0" dirty="0">
                <a:latin typeface="Calibri" pitchFamily="34" charset="0"/>
              </a:rPr>
              <a:t>, v)</a:t>
            </a:r>
          </a:p>
          <a:p>
            <a:pPr marL="557185" lvl="1" indent="-214303" defTabSz="685800" eaLnBrk="1" hangingPunct="1">
              <a:lnSpc>
                <a:spcPct val="80000"/>
              </a:lnSpc>
              <a:spcBef>
                <a:spcPct val="20000"/>
              </a:spcBef>
              <a:buClr>
                <a:schemeClr val="tx1"/>
              </a:buClr>
              <a:defRPr/>
            </a:pPr>
            <a:r>
              <a:rPr lang="en-US" sz="1800" kern="0" dirty="0">
                <a:latin typeface="Calibri" pitchFamily="34" charset="0"/>
              </a:rPr>
              <a:t>return v</a:t>
            </a:r>
          </a:p>
        </p:txBody>
      </p:sp>
      <p:sp>
        <p:nvSpPr>
          <p:cNvPr id="14" name="Rounded Rectangle 13"/>
          <p:cNvSpPr/>
          <p:nvPr/>
        </p:nvSpPr>
        <p:spPr>
          <a:xfrm>
            <a:off x="2628900" y="2000250"/>
            <a:ext cx="4000500" cy="8001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Content Placeholder 2"/>
          <p:cNvSpPr>
            <a:spLocks noGrp="1"/>
          </p:cNvSpPr>
          <p:nvPr>
            <p:ph idx="1"/>
          </p:nvPr>
        </p:nvSpPr>
        <p:spPr>
          <a:xfrm>
            <a:off x="0" y="2114550"/>
            <a:ext cx="8801100" cy="1085850"/>
          </a:xfrm>
        </p:spPr>
        <p:txBody>
          <a:bodyPr/>
          <a:lstStyle/>
          <a:p>
            <a:pPr lvl="1" algn="ctr">
              <a:lnSpc>
                <a:spcPct val="80000"/>
              </a:lnSpc>
              <a:buNone/>
            </a:pPr>
            <a:r>
              <a:rPr lang="el-GR" sz="1800" dirty="0">
                <a:solidFill>
                  <a:srgbClr val="0066CC"/>
                </a:solidFill>
              </a:rPr>
              <a:t>α</a:t>
            </a:r>
            <a:r>
              <a:rPr lang="en-US" sz="1800" dirty="0">
                <a:solidFill>
                  <a:srgbClr val="0066CC"/>
                </a:solidFill>
              </a:rPr>
              <a:t>: </a:t>
            </a:r>
            <a:r>
              <a:rPr lang="en-US" sz="1800" dirty="0">
                <a:solidFill>
                  <a:srgbClr val="0070C0"/>
                </a:solidFill>
              </a:rPr>
              <a:t>MAX’s best option on path to root</a:t>
            </a:r>
          </a:p>
          <a:p>
            <a:pPr lvl="1" algn="ctr">
              <a:lnSpc>
                <a:spcPct val="80000"/>
              </a:lnSpc>
              <a:buNone/>
            </a:pPr>
            <a:r>
              <a:rPr lang="el-GR" sz="1800" dirty="0">
                <a:solidFill>
                  <a:srgbClr val="C00000"/>
                </a:solidFill>
              </a:rPr>
              <a:t>β</a:t>
            </a:r>
            <a:r>
              <a:rPr lang="en-US" sz="1800" dirty="0">
                <a:solidFill>
                  <a:srgbClr val="C00000"/>
                </a:solidFill>
              </a:rPr>
              <a:t>:</a:t>
            </a:r>
            <a:r>
              <a:rPr lang="el-GR" sz="1800" dirty="0">
                <a:solidFill>
                  <a:srgbClr val="C00000"/>
                </a:solidFill>
              </a:rPr>
              <a:t> </a:t>
            </a:r>
            <a:r>
              <a:rPr lang="en-US" sz="1800" dirty="0">
                <a:solidFill>
                  <a:srgbClr val="C00000"/>
                </a:solidFill>
              </a:rPr>
              <a:t>MIN’s best option on path to root</a:t>
            </a:r>
          </a:p>
        </p:txBody>
      </p:sp>
    </p:spTree>
    <p:extLst>
      <p:ext uri="{BB962C8B-B14F-4D97-AF65-F5344CB8AC3E}">
        <p14:creationId xmlns:p14="http://schemas.microsoft.com/office/powerpoint/2010/main" val="11369412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sym typeface="Symbol" pitchFamily="18" charset="2"/>
              </a:rPr>
              <a:t>Alpha-Beta Pruning Properties</a:t>
            </a:r>
          </a:p>
        </p:txBody>
      </p:sp>
      <p:sp>
        <p:nvSpPr>
          <p:cNvPr id="32771" name="Rectangle 3"/>
          <p:cNvSpPr>
            <a:spLocks noGrp="1" noChangeArrowheads="1"/>
          </p:cNvSpPr>
          <p:nvPr>
            <p:ph idx="1"/>
          </p:nvPr>
        </p:nvSpPr>
        <p:spPr/>
        <p:txBody>
          <a:bodyPr/>
          <a:lstStyle/>
          <a:p>
            <a:pPr eaLnBrk="1" hangingPunct="1">
              <a:lnSpc>
                <a:spcPct val="90000"/>
              </a:lnSpc>
            </a:pPr>
            <a:r>
              <a:rPr lang="en-US" sz="1800" dirty="0"/>
              <a:t>This pruning has </a:t>
            </a:r>
            <a:r>
              <a:rPr lang="en-US" sz="1800" dirty="0">
                <a:solidFill>
                  <a:srgbClr val="CC0000"/>
                </a:solidFill>
              </a:rPr>
              <a:t>no effect</a:t>
            </a:r>
            <a:r>
              <a:rPr lang="en-US" sz="1800" dirty="0"/>
              <a:t> on </a:t>
            </a:r>
            <a:r>
              <a:rPr lang="en-US" sz="1800" dirty="0" err="1"/>
              <a:t>minimax</a:t>
            </a:r>
            <a:r>
              <a:rPr lang="en-US" sz="1800" dirty="0"/>
              <a:t> value computed for the root!</a:t>
            </a:r>
          </a:p>
          <a:p>
            <a:pPr lvl="1" eaLnBrk="1" hangingPunct="1">
              <a:lnSpc>
                <a:spcPct val="90000"/>
              </a:lnSpc>
            </a:pPr>
            <a:endParaRPr lang="en-US" sz="1500" dirty="0"/>
          </a:p>
          <a:p>
            <a:pPr eaLnBrk="1" hangingPunct="1">
              <a:lnSpc>
                <a:spcPct val="90000"/>
              </a:lnSpc>
            </a:pPr>
            <a:r>
              <a:rPr lang="en-US" sz="1800" dirty="0"/>
              <a:t>Values of intermediate nodes might be wrong</a:t>
            </a:r>
          </a:p>
          <a:p>
            <a:pPr lvl="1" eaLnBrk="1" hangingPunct="1">
              <a:lnSpc>
                <a:spcPct val="90000"/>
              </a:lnSpc>
            </a:pPr>
            <a:r>
              <a:rPr lang="en-US" sz="1500" dirty="0"/>
              <a:t>Important: children of the root may have the wrong value</a:t>
            </a:r>
          </a:p>
          <a:p>
            <a:pPr lvl="1" eaLnBrk="1" hangingPunct="1">
              <a:lnSpc>
                <a:spcPct val="90000"/>
              </a:lnSpc>
            </a:pPr>
            <a:r>
              <a:rPr lang="en-US" sz="1500" dirty="0"/>
              <a:t>So the most naïve version won’t let you do action selection</a:t>
            </a:r>
          </a:p>
          <a:p>
            <a:pPr lvl="1" eaLnBrk="1" hangingPunct="1">
              <a:lnSpc>
                <a:spcPct val="90000"/>
              </a:lnSpc>
            </a:pPr>
            <a:endParaRPr lang="en-US" sz="1500" dirty="0"/>
          </a:p>
          <a:p>
            <a:pPr eaLnBrk="1" hangingPunct="1">
              <a:lnSpc>
                <a:spcPct val="90000"/>
              </a:lnSpc>
            </a:pPr>
            <a:r>
              <a:rPr lang="en-US" sz="1800" dirty="0"/>
              <a:t>Good child ordering improves effectiveness of pruning</a:t>
            </a:r>
          </a:p>
          <a:p>
            <a:pPr lvl="1" eaLnBrk="1" hangingPunct="1">
              <a:lnSpc>
                <a:spcPct val="90000"/>
              </a:lnSpc>
            </a:pPr>
            <a:endParaRPr lang="en-US" sz="1500" dirty="0"/>
          </a:p>
          <a:p>
            <a:pPr eaLnBrk="1" hangingPunct="1">
              <a:lnSpc>
                <a:spcPct val="90000"/>
              </a:lnSpc>
            </a:pPr>
            <a:r>
              <a:rPr lang="en-US" sz="1800" dirty="0"/>
              <a:t>With “perfect ordering”:</a:t>
            </a:r>
          </a:p>
          <a:p>
            <a:pPr lvl="1" eaLnBrk="1" hangingPunct="1">
              <a:lnSpc>
                <a:spcPct val="90000"/>
              </a:lnSpc>
            </a:pPr>
            <a:r>
              <a:rPr lang="en-US" sz="1500" dirty="0"/>
              <a:t>Time complexity drops to O(</a:t>
            </a:r>
            <a:r>
              <a:rPr lang="en-US" sz="1500" dirty="0" err="1"/>
              <a:t>b</a:t>
            </a:r>
            <a:r>
              <a:rPr lang="en-US" sz="1500" baseline="30000" dirty="0" err="1"/>
              <a:t>m</a:t>
            </a:r>
            <a:r>
              <a:rPr lang="en-US" sz="1500" baseline="30000" dirty="0"/>
              <a:t>/2</a:t>
            </a:r>
            <a:r>
              <a:rPr lang="en-US" sz="1500" dirty="0"/>
              <a:t>)</a:t>
            </a:r>
          </a:p>
          <a:p>
            <a:pPr lvl="1" eaLnBrk="1" hangingPunct="1">
              <a:lnSpc>
                <a:spcPct val="90000"/>
              </a:lnSpc>
            </a:pPr>
            <a:r>
              <a:rPr lang="en-US" sz="1500" dirty="0"/>
              <a:t>Doubles solvable depth!</a:t>
            </a:r>
          </a:p>
          <a:p>
            <a:pPr lvl="1" eaLnBrk="1" hangingPunct="1">
              <a:lnSpc>
                <a:spcPct val="90000"/>
              </a:lnSpc>
            </a:pPr>
            <a:r>
              <a:rPr lang="en-US" sz="1500" dirty="0"/>
              <a:t>Full search of, e.g. chess, is still hopeless…</a:t>
            </a:r>
          </a:p>
          <a:p>
            <a:pPr lvl="1" eaLnBrk="1" hangingPunct="1">
              <a:lnSpc>
                <a:spcPct val="90000"/>
              </a:lnSpc>
            </a:pPr>
            <a:endParaRPr lang="en-US" sz="1500" dirty="0"/>
          </a:p>
          <a:p>
            <a:pPr eaLnBrk="1" hangingPunct="1">
              <a:lnSpc>
                <a:spcPct val="90000"/>
              </a:lnSpc>
            </a:pPr>
            <a:r>
              <a:rPr lang="en-US" sz="1800" dirty="0"/>
              <a:t>This is a simple example of </a:t>
            </a:r>
            <a:r>
              <a:rPr lang="en-US" sz="1800" dirty="0" err="1">
                <a:solidFill>
                  <a:srgbClr val="CC0000"/>
                </a:solidFill>
              </a:rPr>
              <a:t>metareasoning</a:t>
            </a:r>
            <a:r>
              <a:rPr lang="en-US" sz="1800" dirty="0">
                <a:solidFill>
                  <a:srgbClr val="CC0000"/>
                </a:solidFill>
              </a:rPr>
              <a:t> </a:t>
            </a:r>
            <a:r>
              <a:rPr lang="en-US" sz="1800" dirty="0"/>
              <a:t>(computing about what to compute)</a:t>
            </a:r>
          </a:p>
        </p:txBody>
      </p:sp>
      <p:sp>
        <p:nvSpPr>
          <p:cNvPr id="6" name="AutoShape 5"/>
          <p:cNvSpPr>
            <a:spLocks noChangeArrowheads="1"/>
          </p:cNvSpPr>
          <p:nvPr/>
        </p:nvSpPr>
        <p:spPr bwMode="auto">
          <a:xfrm>
            <a:off x="7143750" y="2686050"/>
            <a:ext cx="285750" cy="2286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sz="1800"/>
          </a:p>
        </p:txBody>
      </p:sp>
      <p:sp>
        <p:nvSpPr>
          <p:cNvPr id="7" name="AutoShape 6"/>
          <p:cNvSpPr>
            <a:spLocks noChangeArrowheads="1"/>
          </p:cNvSpPr>
          <p:nvPr/>
        </p:nvSpPr>
        <p:spPr bwMode="auto">
          <a:xfrm rot="10800000">
            <a:off x="6572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8" name="AutoShape 7"/>
          <p:cNvSpPr>
            <a:spLocks noChangeArrowheads="1"/>
          </p:cNvSpPr>
          <p:nvPr/>
        </p:nvSpPr>
        <p:spPr bwMode="auto">
          <a:xfrm rot="10800000">
            <a:off x="7715250" y="3429000"/>
            <a:ext cx="285750" cy="2286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sz="1800"/>
          </a:p>
        </p:txBody>
      </p:sp>
      <p:sp>
        <p:nvSpPr>
          <p:cNvPr id="9" name="Rectangle 8"/>
          <p:cNvSpPr>
            <a:spLocks noChangeArrowheads="1"/>
          </p:cNvSpPr>
          <p:nvPr/>
        </p:nvSpPr>
        <p:spPr bwMode="auto">
          <a:xfrm>
            <a:off x="657225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1" name="Rectangle 10"/>
          <p:cNvSpPr>
            <a:spLocks noChangeArrowheads="1"/>
          </p:cNvSpPr>
          <p:nvPr/>
        </p:nvSpPr>
        <p:spPr bwMode="auto">
          <a:xfrm>
            <a:off x="74295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10</a:t>
            </a:r>
          </a:p>
        </p:txBody>
      </p:sp>
      <p:sp>
        <p:nvSpPr>
          <p:cNvPr id="12" name="Rectangle 11"/>
          <p:cNvSpPr>
            <a:spLocks noChangeArrowheads="1"/>
          </p:cNvSpPr>
          <p:nvPr/>
        </p:nvSpPr>
        <p:spPr bwMode="auto">
          <a:xfrm>
            <a:off x="8001000" y="4400550"/>
            <a:ext cx="285750" cy="228600"/>
          </a:xfrm>
          <a:prstGeom prst="rect">
            <a:avLst/>
          </a:prstGeom>
          <a:solidFill>
            <a:srgbClr val="BD92DE"/>
          </a:solidFill>
          <a:ln w="9525">
            <a:solidFill>
              <a:schemeClr val="tx1"/>
            </a:solidFill>
            <a:miter lim="800000"/>
            <a:headEnd/>
            <a:tailEnd/>
          </a:ln>
        </p:spPr>
        <p:txBody>
          <a:bodyPr wrap="none" anchor="ctr"/>
          <a:lstStyle/>
          <a:p>
            <a:pPr algn="ctr"/>
            <a:r>
              <a:rPr lang="en-US" sz="1800" dirty="0"/>
              <a:t>0</a:t>
            </a:r>
          </a:p>
        </p:txBody>
      </p:sp>
      <p:cxnSp>
        <p:nvCxnSpPr>
          <p:cNvPr id="13" name="AutoShape 12"/>
          <p:cNvCxnSpPr>
            <a:cxnSpLocks noChangeShapeType="1"/>
            <a:stCxn id="6" idx="3"/>
            <a:endCxn id="7" idx="3"/>
          </p:cNvCxnSpPr>
          <p:nvPr/>
        </p:nvCxnSpPr>
        <p:spPr bwMode="auto">
          <a:xfrm flipH="1">
            <a:off x="6715125" y="2914650"/>
            <a:ext cx="571500" cy="51435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7286625" y="2914650"/>
            <a:ext cx="571500" cy="51435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6715125" y="3657600"/>
            <a:ext cx="0" cy="74295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7572375" y="3657600"/>
            <a:ext cx="285750" cy="74295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7858125" y="3657600"/>
            <a:ext cx="285750" cy="74295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7653509" y="2650419"/>
            <a:ext cx="804691" cy="369332"/>
          </a:xfrm>
          <a:prstGeom prst="rect">
            <a:avLst/>
          </a:prstGeom>
          <a:noFill/>
          <a:ln w="12700">
            <a:noFill/>
            <a:miter lim="800000"/>
            <a:headEnd/>
            <a:tailEnd/>
          </a:ln>
        </p:spPr>
        <p:txBody>
          <a:bodyPr wrap="square" anchor="ctr">
            <a:spAutoFit/>
          </a:bodyPr>
          <a:lstStyle/>
          <a:p>
            <a:pPr algn="ctr">
              <a:spcBef>
                <a:spcPct val="50000"/>
              </a:spcBef>
            </a:pPr>
            <a:r>
              <a:rPr lang="en-US" sz="1800" b="1"/>
              <a:t>max</a:t>
            </a:r>
          </a:p>
        </p:txBody>
      </p:sp>
      <p:sp>
        <p:nvSpPr>
          <p:cNvPr id="20" name="Text Box 19"/>
          <p:cNvSpPr txBox="1">
            <a:spLocks noChangeArrowheads="1"/>
          </p:cNvSpPr>
          <p:nvPr/>
        </p:nvSpPr>
        <p:spPr bwMode="auto">
          <a:xfrm>
            <a:off x="8058151" y="3324701"/>
            <a:ext cx="685799" cy="369332"/>
          </a:xfrm>
          <a:prstGeom prst="rect">
            <a:avLst/>
          </a:prstGeom>
          <a:noFill/>
          <a:ln w="12700">
            <a:noFill/>
            <a:miter lim="800000"/>
            <a:headEnd/>
            <a:tailEnd/>
          </a:ln>
        </p:spPr>
        <p:txBody>
          <a:bodyPr wrap="square" anchor="ctr">
            <a:spAutoFit/>
          </a:bodyPr>
          <a:lstStyle/>
          <a:p>
            <a:pPr algn="ctr">
              <a:spcBef>
                <a:spcPct val="50000"/>
              </a:spcBef>
            </a:pPr>
            <a:r>
              <a:rPr lang="en-US" sz="1800" b="1"/>
              <a:t>min</a:t>
            </a:r>
          </a:p>
        </p:txBody>
      </p:sp>
    </p:spTree>
    <p:extLst>
      <p:ext uri="{BB962C8B-B14F-4D97-AF65-F5344CB8AC3E}">
        <p14:creationId xmlns:p14="http://schemas.microsoft.com/office/powerpoint/2010/main" val="1153401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1">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77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43</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25891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a:t>
            </a:r>
            <a:r>
              <a:rPr lang="en-US" altLang="en-US" dirty="0" smtClean="0"/>
              <a:t>Pruning</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it is clear that the current node is a dead end</a:t>
            </a:r>
          </a:p>
          <a:p>
            <a:pPr eaLnBrk="1" hangingPunct="1"/>
            <a:endParaRPr lang="en-US" altLang="en-US" dirty="0"/>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44</a:t>
            </a:fld>
            <a:endParaRPr lang="en-US"/>
          </a:p>
        </p:txBody>
      </p:sp>
    </p:spTree>
    <p:extLst>
      <p:ext uri="{BB962C8B-B14F-4D97-AF65-F5344CB8AC3E}">
        <p14:creationId xmlns:p14="http://schemas.microsoft.com/office/powerpoint/2010/main" val="29363371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4"/>
          <p:cNvSpPr>
            <a:spLocks noGrp="1" noChangeArrowheads="1"/>
          </p:cNvSpPr>
          <p:nvPr>
            <p:ph type="ctrTitle"/>
          </p:nvPr>
        </p:nvSpPr>
        <p:spPr/>
        <p:txBody>
          <a:bodyPr/>
          <a:lstStyle/>
          <a:p>
            <a:r>
              <a:rPr lang="en-US" dirty="0">
                <a:ea typeface="ＭＳ Ｐゴシック" pitchFamily="34" charset="-128"/>
              </a:rPr>
              <a:t>Games and Adversarial Search II</a:t>
            </a:r>
            <a:br>
              <a:rPr lang="en-US" dirty="0">
                <a:ea typeface="ＭＳ Ｐゴシック" pitchFamily="34" charset="-128"/>
              </a:rPr>
            </a:br>
            <a:r>
              <a:rPr lang="en-US" dirty="0">
                <a:ea typeface="ＭＳ Ｐゴシック" pitchFamily="34" charset="-128"/>
              </a:rPr>
              <a:t/>
            </a:r>
            <a:br>
              <a:rPr lang="en-US" dirty="0">
                <a:ea typeface="ＭＳ Ｐゴシック" pitchFamily="34" charset="-128"/>
              </a:rPr>
            </a:br>
            <a:endParaRPr lang="en-US" dirty="0">
              <a:ea typeface="ＭＳ Ｐゴシック" pitchFamily="34" charset="-128"/>
            </a:endParaRPr>
          </a:p>
        </p:txBody>
      </p:sp>
      <p:sp>
        <p:nvSpPr>
          <p:cNvPr id="15363" name="Rectangle 5"/>
          <p:cNvSpPr>
            <a:spLocks noGrp="1" noChangeArrowheads="1"/>
          </p:cNvSpPr>
          <p:nvPr>
            <p:ph type="subTitle" idx="1"/>
          </p:nvPr>
        </p:nvSpPr>
        <p:spPr>
          <a:xfrm>
            <a:off x="1371600" y="3886200"/>
            <a:ext cx="6400800" cy="2057400"/>
          </a:xfrm>
        </p:spPr>
        <p:txBody>
          <a:bodyPr/>
          <a:lstStyle/>
          <a:p>
            <a:pPr>
              <a:buFont typeface="Symbol" pitchFamily="18" charset="2"/>
              <a:buNone/>
            </a:pPr>
            <a:endParaRPr lang="en-US" sz="2800" dirty="0">
              <a:ea typeface="ＭＳ Ｐゴシック" pitchFamily="34" charset="-128"/>
            </a:endParaRPr>
          </a:p>
        </p:txBody>
      </p:sp>
      <p:pic>
        <p:nvPicPr>
          <p:cNvPr id="15364" name="Picture 6" descr="Tuerkischer_schachspieler_windisch4"/>
          <p:cNvPicPr>
            <a:picLocks noChangeAspect="1" noChangeArrowheads="1"/>
          </p:cNvPicPr>
          <p:nvPr/>
        </p:nvPicPr>
        <p:blipFill>
          <a:blip r:embed="rId2"/>
          <a:srcRect/>
          <a:stretch>
            <a:fillRect/>
          </a:stretch>
        </p:blipFill>
        <p:spPr bwMode="auto">
          <a:xfrm>
            <a:off x="4800600" y="2895600"/>
            <a:ext cx="3872646" cy="3376613"/>
          </a:xfrm>
          <a:prstGeom prst="rect">
            <a:avLst/>
          </a:prstGeom>
          <a:noFill/>
          <a:ln w="9525">
            <a:noFill/>
            <a:miter lim="800000"/>
            <a:headEnd/>
            <a:tailEnd/>
          </a:ln>
        </p:spPr>
      </p:pic>
    </p:spTree>
    <p:extLst>
      <p:ext uri="{BB962C8B-B14F-4D97-AF65-F5344CB8AC3E}">
        <p14:creationId xmlns:p14="http://schemas.microsoft.com/office/powerpoint/2010/main" val="208643534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r>
              <a:rPr lang="en-US" dirty="0">
                <a:ea typeface="ＭＳ Ｐゴシック" pitchFamily="34" charset="-128"/>
              </a:rPr>
              <a:t>Alpha-Beta Pruning (AIMA 5.3)</a:t>
            </a:r>
          </a:p>
        </p:txBody>
      </p:sp>
      <p:sp>
        <p:nvSpPr>
          <p:cNvPr id="22531" name="Rectangle 3"/>
          <p:cNvSpPr>
            <a:spLocks noGrp="1" noChangeArrowheads="1"/>
          </p:cNvSpPr>
          <p:nvPr>
            <p:ph type="subTitle" idx="1"/>
          </p:nvPr>
        </p:nvSpPr>
        <p:spPr>
          <a:xfrm>
            <a:off x="685800" y="3886200"/>
            <a:ext cx="7696200" cy="1752600"/>
          </a:xfrm>
        </p:spPr>
        <p:txBody>
          <a:bodyPr/>
          <a:lstStyle/>
          <a:p>
            <a:pPr>
              <a:lnSpc>
                <a:spcPct val="90000"/>
              </a:lnSpc>
            </a:pPr>
            <a:r>
              <a:rPr lang="en-US" altLang="en-US" sz="2000" dirty="0"/>
              <a:t>Some slides adapted from Richard Lathrop, USC/ISI,  CS 271</a:t>
            </a:r>
            <a:endParaRPr lang="en-US" sz="2000" dirty="0">
              <a:ea typeface="ＭＳ Ｐゴシック" pitchFamily="34" charset="-128"/>
            </a:endParaRPr>
          </a:p>
        </p:txBody>
      </p:sp>
    </p:spTree>
    <p:extLst>
      <p:ext uri="{BB962C8B-B14F-4D97-AF65-F5344CB8AC3E}">
        <p14:creationId xmlns:p14="http://schemas.microsoft.com/office/powerpoint/2010/main" val="128633794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6387" name="Slide Number Placeholder 5"/>
          <p:cNvSpPr>
            <a:spLocks noGrp="1"/>
          </p:cNvSpPr>
          <p:nvPr>
            <p:ph type="sldNum" sz="quarter" idx="12"/>
          </p:nvPr>
        </p:nvSpPr>
        <p:spPr>
          <a:noFill/>
        </p:spPr>
        <p:txBody>
          <a:bodyPr/>
          <a:lstStyle/>
          <a:p>
            <a:r>
              <a:rPr lang="en-US"/>
              <a:t>       </a:t>
            </a:r>
            <a:fld id="{D9CCDBA6-ABC1-4644-A212-4425D605338F}" type="slidenum">
              <a:rPr lang="en-US" smtClean="0"/>
              <a:pPr/>
              <a:t>47</a:t>
            </a:fld>
            <a:endParaRPr lang="en-US"/>
          </a:p>
        </p:txBody>
      </p:sp>
      <p:sp>
        <p:nvSpPr>
          <p:cNvPr id="16388" name="Rectangle 2"/>
          <p:cNvSpPr>
            <a:spLocks noGrp="1" noChangeArrowheads="1"/>
          </p:cNvSpPr>
          <p:nvPr>
            <p:ph type="title"/>
          </p:nvPr>
        </p:nvSpPr>
        <p:spPr>
          <a:xfrm>
            <a:off x="304800" y="579556"/>
            <a:ext cx="8839200" cy="457200"/>
          </a:xfrm>
        </p:spPr>
        <p:txBody>
          <a:bodyPr/>
          <a:lstStyle/>
          <a:p>
            <a:r>
              <a:rPr lang="en-US" dirty="0">
                <a:ea typeface="ＭＳ Ｐゴシック" pitchFamily="34" charset="-128"/>
              </a:rPr>
              <a:t>Review: The Minimax Rule</a:t>
            </a:r>
          </a:p>
        </p:txBody>
      </p:sp>
      <p:sp>
        <p:nvSpPr>
          <p:cNvPr id="16389" name="Text Box 3"/>
          <p:cNvSpPr txBox="1">
            <a:spLocks noChangeArrowheads="1"/>
          </p:cNvSpPr>
          <p:nvPr/>
        </p:nvSpPr>
        <p:spPr bwMode="auto">
          <a:xfrm>
            <a:off x="990600" y="1371600"/>
            <a:ext cx="7734300" cy="5224507"/>
          </a:xfrm>
          <a:prstGeom prst="rect">
            <a:avLst/>
          </a:prstGeom>
          <a:noFill/>
          <a:ln w="9525">
            <a:noFill/>
            <a:miter lim="800000"/>
            <a:headEnd/>
            <a:tailEnd/>
          </a:ln>
        </p:spPr>
        <p:txBody>
          <a:bodyPr wrap="square">
            <a:spAutoFit/>
          </a:bodyPr>
          <a:lstStyle/>
          <a:p>
            <a:r>
              <a:rPr lang="en-US" i="1" dirty="0">
                <a:latin typeface="Arial" pitchFamily="34" charset="0"/>
              </a:rPr>
              <a:t>Idea</a:t>
            </a:r>
            <a:r>
              <a:rPr lang="en-US" dirty="0">
                <a:latin typeface="Arial" pitchFamily="34" charset="0"/>
              </a:rPr>
              <a:t>: Make the best move for MAX </a:t>
            </a:r>
            <a:r>
              <a:rPr lang="en-US" i="1" dirty="0">
                <a:solidFill>
                  <a:srgbClr val="0000FF"/>
                </a:solidFill>
                <a:effectLst>
                  <a:outerShdw blurRad="38100" dist="38100" dir="2700000" algn="tl">
                    <a:srgbClr val="000000">
                      <a:alpha val="43137"/>
                    </a:srgbClr>
                  </a:outerShdw>
                </a:effectLst>
                <a:latin typeface="Arial" pitchFamily="34" charset="0"/>
              </a:rPr>
              <a:t>assuming that MIN always replies with the best move for MIN</a:t>
            </a:r>
          </a:p>
          <a:p>
            <a:pPr lvl="1">
              <a:spcAft>
                <a:spcPts val="600"/>
              </a:spcAft>
            </a:pPr>
            <a:endParaRPr lang="en-US" sz="1050" i="1" dirty="0">
              <a:solidFill>
                <a:srgbClr val="0000FF"/>
              </a:solidFill>
              <a:effectLst>
                <a:outerShdw blurRad="38100" dist="38100" dir="2700000" algn="tl">
                  <a:srgbClr val="000000">
                    <a:alpha val="43137"/>
                  </a:srgbClr>
                </a:outerShdw>
              </a:effectLst>
              <a:latin typeface="Arial" pitchFamily="34" charset="0"/>
            </a:endParaRPr>
          </a:p>
          <a:p>
            <a:pPr marL="457200" indent="-457200">
              <a:spcBef>
                <a:spcPts val="600"/>
              </a:spcBef>
              <a:buFontTx/>
              <a:buAutoNum type="arabicPeriod"/>
            </a:pPr>
            <a:r>
              <a:rPr lang="en-US" sz="2000" b="1" dirty="0">
                <a:latin typeface="Arial" pitchFamily="34" charset="0"/>
              </a:rPr>
              <a:t>Start with the current position as a MAX node.</a:t>
            </a:r>
            <a:endParaRPr lang="en-US" sz="500" b="1" dirty="0">
              <a:latin typeface="Arial" pitchFamily="34" charset="0"/>
            </a:endParaRPr>
          </a:p>
          <a:p>
            <a:pPr marL="457200" indent="-457200">
              <a:spcBef>
                <a:spcPts val="600"/>
              </a:spcBef>
              <a:buFontTx/>
              <a:buAutoNum type="arabicPeriod"/>
            </a:pPr>
            <a:r>
              <a:rPr lang="en-US" sz="2000" b="1" dirty="0">
                <a:latin typeface="Arial" pitchFamily="34" charset="0"/>
              </a:rPr>
              <a:t>Expand the game tree a fixed number of </a:t>
            </a:r>
            <a:r>
              <a:rPr lang="en-US" sz="2000" b="1" i="1" dirty="0">
                <a:latin typeface="Arial" pitchFamily="34" charset="0"/>
              </a:rPr>
              <a:t>ply</a:t>
            </a:r>
            <a:r>
              <a:rPr lang="en-US" sz="2000" b="1" dirty="0">
                <a:latin typeface="Arial" pitchFamily="34" charset="0"/>
              </a:rPr>
              <a:t>.</a:t>
            </a:r>
            <a:endParaRPr lang="en-US" sz="1100" b="1" dirty="0">
              <a:latin typeface="Arial" pitchFamily="34" charset="0"/>
            </a:endParaRPr>
          </a:p>
          <a:p>
            <a:pPr marL="457200" indent="-457200">
              <a:spcBef>
                <a:spcPts val="600"/>
              </a:spcBef>
              <a:buFontTx/>
              <a:buAutoNum type="arabicPeriod"/>
            </a:pPr>
            <a:r>
              <a:rPr lang="en-US" sz="2000" b="1" dirty="0">
                <a:latin typeface="Arial" pitchFamily="34" charset="0"/>
              </a:rPr>
              <a:t>Apply the evaluation function to all leaf positions.</a:t>
            </a:r>
          </a:p>
          <a:p>
            <a:pPr marL="457200" indent="-457200">
              <a:spcBef>
                <a:spcPts val="600"/>
              </a:spcBef>
              <a:buFontTx/>
              <a:buAutoNum type="arabicPeriod"/>
            </a:pPr>
            <a:r>
              <a:rPr lang="en-US" sz="2000" b="1" dirty="0">
                <a:latin typeface="Arial" pitchFamily="34" charset="0"/>
              </a:rPr>
              <a:t>Calculate back-up values bottom-up</a:t>
            </a:r>
            <a:r>
              <a:rPr lang="en-US" sz="2000" dirty="0">
                <a:latin typeface="Arial" pitchFamily="34" charset="0"/>
              </a:rPr>
              <a:t>:</a:t>
            </a: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MAX</a:t>
            </a:r>
            <a:r>
              <a:rPr lang="en-US" sz="2000" dirty="0">
                <a:latin typeface="Arial" pitchFamily="34" charset="0"/>
              </a:rPr>
              <a:t> node, return the </a:t>
            </a:r>
            <a:r>
              <a:rPr lang="en-US" sz="2000" b="1" i="1" dirty="0">
                <a:latin typeface="Arial" pitchFamily="34" charset="0"/>
              </a:rPr>
              <a:t>maximum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MAX)</a:t>
            </a:r>
            <a:endParaRPr lang="en-US" sz="2000" dirty="0">
              <a:latin typeface="Arial" pitchFamily="34" charset="0"/>
            </a:endParaRPr>
          </a:p>
          <a:p>
            <a:pPr marL="914400" lvl="1" indent="-457200">
              <a:spcBef>
                <a:spcPts val="600"/>
              </a:spcBef>
              <a:spcAft>
                <a:spcPts val="600"/>
              </a:spcAft>
              <a:buFontTx/>
              <a:buChar char="•"/>
            </a:pPr>
            <a:r>
              <a:rPr lang="en-US" sz="2000" dirty="0">
                <a:latin typeface="Arial" pitchFamily="34" charset="0"/>
              </a:rPr>
              <a:t>For a </a:t>
            </a:r>
            <a:r>
              <a:rPr lang="en-US" sz="2000" b="1" dirty="0">
                <a:latin typeface="Arial" pitchFamily="34" charset="0"/>
              </a:rPr>
              <a:t>MIN</a:t>
            </a:r>
            <a:r>
              <a:rPr lang="en-US" sz="2000" dirty="0">
                <a:latin typeface="Arial" pitchFamily="34" charset="0"/>
              </a:rPr>
              <a:t> node, return the </a:t>
            </a:r>
            <a:r>
              <a:rPr lang="en-US" sz="2000" b="1" i="1" dirty="0">
                <a:latin typeface="Arial" pitchFamily="34" charset="0"/>
              </a:rPr>
              <a:t>minimum</a:t>
            </a:r>
            <a:r>
              <a:rPr lang="en-US" sz="2000" dirty="0">
                <a:latin typeface="Arial" pitchFamily="34" charset="0"/>
              </a:rPr>
              <a:t> of the values of its children </a:t>
            </a:r>
            <a:r>
              <a:rPr lang="en-US" sz="2000" i="1" dirty="0">
                <a:solidFill>
                  <a:srgbClr val="0000FF"/>
                </a:solidFill>
                <a:effectLst>
                  <a:outerShdw blurRad="38100" dist="38100" dir="2700000" algn="tl">
                    <a:srgbClr val="000000">
                      <a:alpha val="43137"/>
                    </a:srgbClr>
                  </a:outerShdw>
                </a:effectLst>
                <a:latin typeface="Arial" pitchFamily="34" charset="0"/>
              </a:rPr>
              <a:t>(i.e. the best for MIN</a:t>
            </a:r>
            <a:endParaRPr lang="en-US" sz="2000" b="1" dirty="0">
              <a:latin typeface="Arial" pitchFamily="34" charset="0"/>
            </a:endParaRPr>
          </a:p>
          <a:p>
            <a:pPr marL="457200" indent="-457200">
              <a:spcBef>
                <a:spcPts val="600"/>
              </a:spcBef>
              <a:buFontTx/>
              <a:buAutoNum type="arabicPeriod"/>
            </a:pPr>
            <a:r>
              <a:rPr lang="en-US" sz="2000" b="1" dirty="0">
                <a:latin typeface="Arial" pitchFamily="34" charset="0"/>
              </a:rPr>
              <a:t>Pick the move assigned to MAX at the root</a:t>
            </a:r>
          </a:p>
          <a:p>
            <a:pPr marL="457200" indent="-457200">
              <a:spcBef>
                <a:spcPts val="600"/>
              </a:spcBef>
              <a:buFontTx/>
              <a:buAutoNum type="arabicPeriod"/>
            </a:pPr>
            <a:r>
              <a:rPr lang="en-US" sz="2000" b="1" dirty="0">
                <a:latin typeface="Arial" pitchFamily="34" charset="0"/>
              </a:rPr>
              <a:t>Wait for MIN to respond and REPEAT FROM 1</a:t>
            </a:r>
          </a:p>
          <a:p>
            <a:pPr marL="457200" indent="-457200">
              <a:spcAft>
                <a:spcPts val="600"/>
              </a:spcAft>
              <a:buFontTx/>
              <a:buChar char="•"/>
            </a:pPr>
            <a:endParaRPr lang="en-US" sz="2000" i="1" dirty="0">
              <a:solidFill>
                <a:srgbClr val="0000FF"/>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val="151623706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3"/>
          <p:cNvSpPr>
            <a:spLocks noGrp="1"/>
          </p:cNvSpPr>
          <p:nvPr>
            <p:ph type="sldNum" sz="quarter" idx="12"/>
          </p:nvPr>
        </p:nvSpPr>
        <p:spPr>
          <a:noFill/>
        </p:spPr>
        <p:txBody>
          <a:bodyPr/>
          <a:lstStyle/>
          <a:p>
            <a:r>
              <a:rPr lang="en-US"/>
              <a:t>       </a:t>
            </a:r>
            <a:fld id="{88CDECA8-1C1E-49B3-A0DA-58EC4990B3AD}" type="slidenum">
              <a:rPr lang="en-US" smtClean="0"/>
              <a:pPr/>
              <a:t>48</a:t>
            </a:fld>
            <a:endParaRPr lang="en-US"/>
          </a:p>
        </p:txBody>
      </p:sp>
      <p:sp>
        <p:nvSpPr>
          <p:cNvPr id="18436" name="Text Box 73"/>
          <p:cNvSpPr txBox="1">
            <a:spLocks noChangeArrowheads="1"/>
          </p:cNvSpPr>
          <p:nvPr/>
        </p:nvSpPr>
        <p:spPr bwMode="auto">
          <a:xfrm>
            <a:off x="609600" y="455613"/>
            <a:ext cx="5979522" cy="523220"/>
          </a:xfrm>
          <a:prstGeom prst="rect">
            <a:avLst/>
          </a:prstGeom>
          <a:noFill/>
          <a:ln w="9525">
            <a:noFill/>
            <a:miter lim="800000"/>
            <a:headEnd/>
            <a:tailEnd/>
          </a:ln>
        </p:spPr>
        <p:txBody>
          <a:bodyPr wrap="none">
            <a:spAutoFit/>
          </a:bodyPr>
          <a:lstStyle/>
          <a:p>
            <a:pPr eaLnBrk="1" hangingPunct="1"/>
            <a:r>
              <a:rPr lang="en-US" sz="2800" b="1" dirty="0">
                <a:solidFill>
                  <a:srgbClr val="000066"/>
                </a:solidFill>
                <a:latin typeface="Arial" pitchFamily="34" charset="0"/>
              </a:rPr>
              <a:t>2-ply Example: Backing up values</a:t>
            </a:r>
          </a:p>
        </p:txBody>
      </p:sp>
      <p:grpSp>
        <p:nvGrpSpPr>
          <p:cNvPr id="2" name="Group 74"/>
          <p:cNvGrpSpPr>
            <a:grpSpLocks/>
          </p:cNvGrpSpPr>
          <p:nvPr/>
        </p:nvGrpSpPr>
        <p:grpSpPr bwMode="auto">
          <a:xfrm>
            <a:off x="420774" y="1486524"/>
            <a:ext cx="2316163" cy="2000250"/>
            <a:chOff x="288" y="1632"/>
            <a:chExt cx="1459" cy="1260"/>
          </a:xfrm>
        </p:grpSpPr>
        <p:sp>
          <p:nvSpPr>
            <p:cNvPr id="18519" name="Line 75"/>
            <p:cNvSpPr>
              <a:spLocks noChangeAspect="1" noChangeShapeType="1"/>
            </p:cNvSpPr>
            <p:nvPr/>
          </p:nvSpPr>
          <p:spPr bwMode="auto">
            <a:xfrm flipV="1">
              <a:off x="600" y="1701"/>
              <a:ext cx="312" cy="417"/>
            </a:xfrm>
            <a:prstGeom prst="line">
              <a:avLst/>
            </a:prstGeom>
            <a:noFill/>
            <a:ln w="57150">
              <a:solidFill>
                <a:schemeClr val="tx1"/>
              </a:solidFill>
              <a:round/>
              <a:headEnd/>
              <a:tailEnd/>
            </a:ln>
          </p:spPr>
          <p:txBody>
            <a:bodyPr wrap="none" anchor="ctr"/>
            <a:lstStyle/>
            <a:p>
              <a:endParaRPr lang="en-US"/>
            </a:p>
          </p:txBody>
        </p:sp>
        <p:sp>
          <p:nvSpPr>
            <p:cNvPr id="18520" name="Line 76"/>
            <p:cNvSpPr>
              <a:spLocks noChangeAspect="1" noChangeShapeType="1"/>
            </p:cNvSpPr>
            <p:nvPr/>
          </p:nvSpPr>
          <p:spPr bwMode="auto">
            <a:xfrm flipH="1" flipV="1">
              <a:off x="912" y="1701"/>
              <a:ext cx="346" cy="347"/>
            </a:xfrm>
            <a:prstGeom prst="line">
              <a:avLst/>
            </a:prstGeom>
            <a:noFill/>
            <a:ln w="57150">
              <a:solidFill>
                <a:schemeClr val="tx1"/>
              </a:solidFill>
              <a:round/>
              <a:headEnd/>
              <a:tailEnd/>
            </a:ln>
          </p:spPr>
          <p:txBody>
            <a:bodyPr wrap="none" anchor="ctr"/>
            <a:lstStyle/>
            <a:p>
              <a:endParaRPr lang="en-US"/>
            </a:p>
          </p:txBody>
        </p:sp>
        <p:sp>
          <p:nvSpPr>
            <p:cNvPr id="18521" name="Oval 77"/>
            <p:cNvSpPr>
              <a:spLocks noChangeAspect="1" noChangeArrowheads="1"/>
            </p:cNvSpPr>
            <p:nvPr/>
          </p:nvSpPr>
          <p:spPr bwMode="auto">
            <a:xfrm>
              <a:off x="808" y="1632"/>
              <a:ext cx="173" cy="173"/>
            </a:xfrm>
            <a:prstGeom prst="ellipse">
              <a:avLst/>
            </a:prstGeom>
            <a:solidFill>
              <a:schemeClr val="folHlink"/>
            </a:solidFill>
            <a:ln w="28575">
              <a:noFill/>
              <a:round/>
              <a:headEnd/>
              <a:tailEnd/>
            </a:ln>
          </p:spPr>
          <p:txBody>
            <a:bodyPr wrap="none" anchor="ctr"/>
            <a:lstStyle/>
            <a:p>
              <a:endParaRPr lang="en-US"/>
            </a:p>
          </p:txBody>
        </p:sp>
        <p:sp>
          <p:nvSpPr>
            <p:cNvPr id="18522" name="Line 78"/>
            <p:cNvSpPr>
              <a:spLocks noChangeAspect="1" noChangeShapeType="1"/>
            </p:cNvSpPr>
            <p:nvPr/>
          </p:nvSpPr>
          <p:spPr bwMode="auto">
            <a:xfrm flipH="1">
              <a:off x="392" y="2118"/>
              <a:ext cx="173" cy="381"/>
            </a:xfrm>
            <a:prstGeom prst="line">
              <a:avLst/>
            </a:prstGeom>
            <a:noFill/>
            <a:ln w="57150">
              <a:solidFill>
                <a:schemeClr val="tx1"/>
              </a:solidFill>
              <a:round/>
              <a:headEnd/>
              <a:tailEnd/>
            </a:ln>
          </p:spPr>
          <p:txBody>
            <a:bodyPr wrap="none" anchor="ctr"/>
            <a:lstStyle/>
            <a:p>
              <a:endParaRPr lang="en-US"/>
            </a:p>
          </p:txBody>
        </p:sp>
        <p:sp>
          <p:nvSpPr>
            <p:cNvPr id="18523" name="Oval 79"/>
            <p:cNvSpPr>
              <a:spLocks noChangeAspect="1" noChangeArrowheads="1"/>
            </p:cNvSpPr>
            <p:nvPr/>
          </p:nvSpPr>
          <p:spPr bwMode="auto">
            <a:xfrm>
              <a:off x="496" y="2013"/>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24" name="Oval 80"/>
            <p:cNvSpPr>
              <a:spLocks noChangeAspect="1" noChangeArrowheads="1"/>
            </p:cNvSpPr>
            <p:nvPr/>
          </p:nvSpPr>
          <p:spPr bwMode="auto">
            <a:xfrm>
              <a:off x="288" y="2430"/>
              <a:ext cx="173" cy="173"/>
            </a:xfrm>
            <a:prstGeom prst="ellipse">
              <a:avLst/>
            </a:prstGeom>
            <a:solidFill>
              <a:schemeClr val="folHlink"/>
            </a:solidFill>
            <a:ln w="28575">
              <a:noFill/>
              <a:round/>
              <a:headEnd/>
              <a:tailEnd/>
            </a:ln>
          </p:spPr>
          <p:txBody>
            <a:bodyPr wrap="none" anchor="ctr"/>
            <a:lstStyle/>
            <a:p>
              <a:endParaRPr lang="en-US"/>
            </a:p>
          </p:txBody>
        </p:sp>
        <p:sp>
          <p:nvSpPr>
            <p:cNvPr id="18525" name="Line 81"/>
            <p:cNvSpPr>
              <a:spLocks noChangeAspect="1" noChangeShapeType="1"/>
            </p:cNvSpPr>
            <p:nvPr/>
          </p:nvSpPr>
          <p:spPr bwMode="auto">
            <a:xfrm>
              <a:off x="600" y="2118"/>
              <a:ext cx="242" cy="416"/>
            </a:xfrm>
            <a:prstGeom prst="line">
              <a:avLst/>
            </a:prstGeom>
            <a:noFill/>
            <a:ln w="57150">
              <a:solidFill>
                <a:schemeClr val="tx1"/>
              </a:solidFill>
              <a:round/>
              <a:headEnd/>
              <a:tailEnd/>
            </a:ln>
          </p:spPr>
          <p:txBody>
            <a:bodyPr wrap="none" anchor="ctr"/>
            <a:lstStyle/>
            <a:p>
              <a:endParaRPr lang="en-US"/>
            </a:p>
          </p:txBody>
        </p:sp>
        <p:sp>
          <p:nvSpPr>
            <p:cNvPr id="18526" name="Oval 82"/>
            <p:cNvSpPr>
              <a:spLocks noChangeAspect="1" noChangeArrowheads="1"/>
            </p:cNvSpPr>
            <p:nvPr/>
          </p:nvSpPr>
          <p:spPr bwMode="auto">
            <a:xfrm>
              <a:off x="738" y="2430"/>
              <a:ext cx="174" cy="173"/>
            </a:xfrm>
            <a:prstGeom prst="ellipse">
              <a:avLst/>
            </a:prstGeom>
            <a:solidFill>
              <a:schemeClr val="folHlink"/>
            </a:solidFill>
            <a:ln w="28575">
              <a:noFill/>
              <a:round/>
              <a:headEnd/>
              <a:tailEnd/>
            </a:ln>
          </p:spPr>
          <p:txBody>
            <a:bodyPr wrap="none" anchor="ctr"/>
            <a:lstStyle/>
            <a:p>
              <a:endParaRPr lang="en-US"/>
            </a:p>
          </p:txBody>
        </p:sp>
        <p:grpSp>
          <p:nvGrpSpPr>
            <p:cNvPr id="3" name="Group 83"/>
            <p:cNvGrpSpPr>
              <a:grpSpLocks noChangeAspect="1"/>
            </p:cNvGrpSpPr>
            <p:nvPr/>
          </p:nvGrpSpPr>
          <p:grpSpPr bwMode="auto">
            <a:xfrm>
              <a:off x="1050" y="2013"/>
              <a:ext cx="624" cy="590"/>
              <a:chOff x="2016" y="2016"/>
              <a:chExt cx="864" cy="816"/>
            </a:xfrm>
          </p:grpSpPr>
          <p:sp>
            <p:nvSpPr>
              <p:cNvPr id="18532" name="Line 84"/>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33" name="Oval 85"/>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34" name="Oval 86"/>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35" name="Line 87"/>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36" name="Oval 88"/>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28" name="Text Box 89"/>
            <p:cNvSpPr txBox="1">
              <a:spLocks noChangeAspect="1" noChangeArrowheads="1"/>
            </p:cNvSpPr>
            <p:nvPr/>
          </p:nvSpPr>
          <p:spPr bwMode="auto">
            <a:xfrm>
              <a:off x="323" y="2603"/>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529" name="Text Box 90"/>
            <p:cNvSpPr txBox="1">
              <a:spLocks noChangeAspect="1" noChangeArrowheads="1"/>
            </p:cNvSpPr>
            <p:nvPr/>
          </p:nvSpPr>
          <p:spPr bwMode="auto">
            <a:xfrm>
              <a:off x="759" y="2603"/>
              <a:ext cx="152" cy="288"/>
            </a:xfrm>
            <a:prstGeom prst="rect">
              <a:avLst/>
            </a:prstGeom>
            <a:noFill/>
            <a:ln w="9525">
              <a:noFill/>
              <a:miter lim="800000"/>
              <a:headEnd/>
              <a:tailEnd/>
            </a:ln>
          </p:spPr>
          <p:txBody>
            <a:bodyPr>
              <a:spAutoFit/>
            </a:bodyPr>
            <a:lstStyle/>
            <a:p>
              <a:r>
                <a:rPr lang="en-US" b="1" dirty="0">
                  <a:solidFill>
                    <a:srgbClr val="C00000"/>
                  </a:solidFill>
                </a:rPr>
                <a:t>7</a:t>
              </a:r>
            </a:p>
          </p:txBody>
        </p:sp>
        <p:sp>
          <p:nvSpPr>
            <p:cNvPr id="18530" name="Text Box 91"/>
            <p:cNvSpPr txBox="1">
              <a:spLocks noChangeAspect="1" noChangeArrowheads="1"/>
            </p:cNvSpPr>
            <p:nvPr/>
          </p:nvSpPr>
          <p:spPr bwMode="auto">
            <a:xfrm>
              <a:off x="1050" y="2603"/>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sp>
          <p:nvSpPr>
            <p:cNvPr id="18531" name="Text Box 92"/>
            <p:cNvSpPr txBox="1">
              <a:spLocks noChangeAspect="1" noChangeArrowheads="1"/>
            </p:cNvSpPr>
            <p:nvPr/>
          </p:nvSpPr>
          <p:spPr bwMode="auto">
            <a:xfrm>
              <a:off x="1535" y="2604"/>
              <a:ext cx="212" cy="288"/>
            </a:xfrm>
            <a:prstGeom prst="rect">
              <a:avLst/>
            </a:prstGeom>
            <a:noFill/>
            <a:ln w="9525">
              <a:noFill/>
              <a:miter lim="800000"/>
              <a:headEnd/>
              <a:tailEnd/>
            </a:ln>
          </p:spPr>
          <p:txBody>
            <a:bodyPr wrap="none">
              <a:spAutoFit/>
            </a:bodyPr>
            <a:lstStyle/>
            <a:p>
              <a:r>
                <a:rPr lang="en-US" b="1" dirty="0">
                  <a:solidFill>
                    <a:srgbClr val="C00000"/>
                  </a:solidFill>
                </a:rPr>
                <a:t>8</a:t>
              </a:r>
            </a:p>
          </p:txBody>
        </p:sp>
      </p:grpSp>
      <p:grpSp>
        <p:nvGrpSpPr>
          <p:cNvPr id="4" name="Group 93"/>
          <p:cNvGrpSpPr>
            <a:grpSpLocks/>
          </p:cNvGrpSpPr>
          <p:nvPr/>
        </p:nvGrpSpPr>
        <p:grpSpPr bwMode="auto">
          <a:xfrm>
            <a:off x="7373003" y="145256"/>
            <a:ext cx="1277938" cy="949325"/>
            <a:chOff x="480" y="3578"/>
            <a:chExt cx="805" cy="598"/>
          </a:xfrm>
        </p:grpSpPr>
        <p:sp>
          <p:nvSpPr>
            <p:cNvPr id="18515" name="Text Box 94"/>
            <p:cNvSpPr txBox="1">
              <a:spLocks noChangeArrowheads="1"/>
            </p:cNvSpPr>
            <p:nvPr/>
          </p:nvSpPr>
          <p:spPr bwMode="auto">
            <a:xfrm>
              <a:off x="710" y="3578"/>
              <a:ext cx="575" cy="288"/>
            </a:xfrm>
            <a:prstGeom prst="rect">
              <a:avLst/>
            </a:prstGeom>
            <a:noFill/>
            <a:ln w="9525">
              <a:noFill/>
              <a:miter lim="800000"/>
              <a:headEnd/>
              <a:tailEnd/>
            </a:ln>
          </p:spPr>
          <p:txBody>
            <a:bodyPr wrap="none">
              <a:spAutoFit/>
            </a:bodyPr>
            <a:lstStyle/>
            <a:p>
              <a:r>
                <a:rPr lang="en-US" b="1" dirty="0"/>
                <a:t>MAX</a:t>
              </a:r>
            </a:p>
          </p:txBody>
        </p:sp>
        <p:sp>
          <p:nvSpPr>
            <p:cNvPr id="18516" name="Oval 95"/>
            <p:cNvSpPr>
              <a:spLocks noChangeArrowheads="1"/>
            </p:cNvSpPr>
            <p:nvPr/>
          </p:nvSpPr>
          <p:spPr bwMode="auto">
            <a:xfrm>
              <a:off x="480" y="3600"/>
              <a:ext cx="240" cy="240"/>
            </a:xfrm>
            <a:prstGeom prst="ellipse">
              <a:avLst/>
            </a:prstGeom>
            <a:solidFill>
              <a:schemeClr val="folHlink"/>
            </a:solidFill>
            <a:ln w="28575">
              <a:noFill/>
              <a:round/>
              <a:headEnd/>
              <a:tailEnd/>
            </a:ln>
          </p:spPr>
          <p:txBody>
            <a:bodyPr wrap="none" anchor="ctr"/>
            <a:lstStyle/>
            <a:p>
              <a:endParaRPr lang="en-US"/>
            </a:p>
          </p:txBody>
        </p:sp>
        <p:sp>
          <p:nvSpPr>
            <p:cNvPr id="18517" name="Oval 96"/>
            <p:cNvSpPr>
              <a:spLocks noChangeArrowheads="1"/>
            </p:cNvSpPr>
            <p:nvPr/>
          </p:nvSpPr>
          <p:spPr bwMode="auto">
            <a:xfrm>
              <a:off x="480" y="3888"/>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8" name="Text Box 97"/>
            <p:cNvSpPr txBox="1">
              <a:spLocks noChangeArrowheads="1"/>
            </p:cNvSpPr>
            <p:nvPr/>
          </p:nvSpPr>
          <p:spPr bwMode="auto">
            <a:xfrm>
              <a:off x="768" y="3888"/>
              <a:ext cx="511" cy="288"/>
            </a:xfrm>
            <a:prstGeom prst="rect">
              <a:avLst/>
            </a:prstGeom>
            <a:noFill/>
            <a:ln w="9525">
              <a:noFill/>
              <a:miter lim="800000"/>
              <a:headEnd/>
              <a:tailEnd/>
            </a:ln>
          </p:spPr>
          <p:txBody>
            <a:bodyPr wrap="none">
              <a:spAutoFit/>
            </a:bodyPr>
            <a:lstStyle/>
            <a:p>
              <a:r>
                <a:rPr lang="en-US" b="1"/>
                <a:t>MIN</a:t>
              </a:r>
            </a:p>
          </p:txBody>
        </p:sp>
      </p:grpSp>
      <p:grpSp>
        <p:nvGrpSpPr>
          <p:cNvPr id="5" name="Group 98"/>
          <p:cNvGrpSpPr>
            <a:grpSpLocks/>
          </p:cNvGrpSpPr>
          <p:nvPr/>
        </p:nvGrpSpPr>
        <p:grpSpPr bwMode="auto">
          <a:xfrm>
            <a:off x="3392574" y="1486524"/>
            <a:ext cx="2392363" cy="2000250"/>
            <a:chOff x="2064" y="1632"/>
            <a:chExt cx="1507" cy="1260"/>
          </a:xfrm>
        </p:grpSpPr>
        <p:grpSp>
          <p:nvGrpSpPr>
            <p:cNvPr id="6" name="Group 99"/>
            <p:cNvGrpSpPr>
              <a:grpSpLocks noChangeAspect="1"/>
            </p:cNvGrpSpPr>
            <p:nvPr/>
          </p:nvGrpSpPr>
          <p:grpSpPr bwMode="auto">
            <a:xfrm>
              <a:off x="2112" y="1632"/>
              <a:ext cx="1459" cy="1260"/>
              <a:chOff x="2016" y="1488"/>
              <a:chExt cx="2021" cy="1744"/>
            </a:xfrm>
          </p:grpSpPr>
          <p:sp>
            <p:nvSpPr>
              <p:cNvPr id="18497" name="Line 100"/>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98" name="Line 101"/>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99" name="Oval 102"/>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500" name="Line 103"/>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01" name="Oval 104"/>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02" name="Oval 105"/>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03" name="Line 106"/>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04" name="Oval 107"/>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7" name="Group 108"/>
              <p:cNvGrpSpPr>
                <a:grpSpLocks noChangeAspect="1"/>
              </p:cNvGrpSpPr>
              <p:nvPr/>
            </p:nvGrpSpPr>
            <p:grpSpPr bwMode="auto">
              <a:xfrm>
                <a:off x="3072" y="2016"/>
                <a:ext cx="864" cy="816"/>
                <a:chOff x="2016" y="2016"/>
                <a:chExt cx="864" cy="816"/>
              </a:xfrm>
            </p:grpSpPr>
            <p:sp>
              <p:nvSpPr>
                <p:cNvPr id="18510" name="Line 109"/>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511" name="Oval 110"/>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512" name="Oval 111"/>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513" name="Line 112"/>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514" name="Oval 113"/>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506" name="Text Box 114"/>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507" name="Text Box 115"/>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508" name="Text Box 116"/>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509" name="Text Box 117"/>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95" name="Text Box 118"/>
            <p:cNvSpPr txBox="1">
              <a:spLocks noChangeAspect="1" noChangeArrowheads="1"/>
            </p:cNvSpPr>
            <p:nvPr/>
          </p:nvSpPr>
          <p:spPr bwMode="auto">
            <a:xfrm>
              <a:off x="2064" y="1968"/>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sp>
          <p:nvSpPr>
            <p:cNvPr id="18496" name="Text Box 119"/>
            <p:cNvSpPr txBox="1">
              <a:spLocks noChangeAspect="1" noChangeArrowheads="1"/>
            </p:cNvSpPr>
            <p:nvPr/>
          </p:nvSpPr>
          <p:spPr bwMode="auto">
            <a:xfrm>
              <a:off x="3312" y="1920"/>
              <a:ext cx="212" cy="288"/>
            </a:xfrm>
            <a:prstGeom prst="rect">
              <a:avLst/>
            </a:prstGeom>
            <a:noFill/>
            <a:ln w="9525">
              <a:noFill/>
              <a:miter lim="800000"/>
              <a:headEnd/>
              <a:tailEnd/>
            </a:ln>
          </p:spPr>
          <p:txBody>
            <a:bodyPr wrap="none">
              <a:spAutoFit/>
            </a:bodyPr>
            <a:lstStyle/>
            <a:p>
              <a:r>
                <a:rPr lang="en-US" b="1" dirty="0">
                  <a:solidFill>
                    <a:srgbClr val="C00000"/>
                  </a:solidFill>
                </a:rPr>
                <a:t>1</a:t>
              </a:r>
            </a:p>
          </p:txBody>
        </p:sp>
      </p:grpSp>
      <p:grpSp>
        <p:nvGrpSpPr>
          <p:cNvPr id="8" name="Group 120"/>
          <p:cNvGrpSpPr>
            <a:grpSpLocks/>
          </p:cNvGrpSpPr>
          <p:nvPr/>
        </p:nvGrpSpPr>
        <p:grpSpPr bwMode="auto">
          <a:xfrm>
            <a:off x="4880458" y="3676540"/>
            <a:ext cx="2283585" cy="2372825"/>
            <a:chOff x="3802" y="2550"/>
            <a:chExt cx="1785" cy="1686"/>
          </a:xfrm>
        </p:grpSpPr>
        <p:sp>
          <p:nvSpPr>
            <p:cNvPr id="18472" name="Freeform 121"/>
            <p:cNvSpPr>
              <a:spLocks/>
            </p:cNvSpPr>
            <p:nvPr/>
          </p:nvSpPr>
          <p:spPr bwMode="auto">
            <a:xfrm>
              <a:off x="3802" y="2550"/>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0"/>
                <a:gd name="T109" fmla="*/ 0 h 1677"/>
                <a:gd name="T110" fmla="*/ 1270 w 1270"/>
                <a:gd name="T111" fmla="*/ 1677 h 167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a:solidFill>
                <a:schemeClr val="tx1"/>
              </a:solidFill>
              <a:prstDash val="sysDot"/>
              <a:round/>
              <a:headEnd/>
              <a:tailEnd/>
            </a:ln>
          </p:spPr>
          <p:txBody>
            <a:bodyPr wrap="none" anchor="ctr"/>
            <a:lstStyle/>
            <a:p>
              <a:endParaRPr lang="en-US"/>
            </a:p>
          </p:txBody>
        </p:sp>
        <p:sp>
          <p:nvSpPr>
            <p:cNvPr id="18473" name="Line 122"/>
            <p:cNvSpPr>
              <a:spLocks noChangeAspect="1" noChangeShapeType="1"/>
            </p:cNvSpPr>
            <p:nvPr/>
          </p:nvSpPr>
          <p:spPr bwMode="auto">
            <a:xfrm flipV="1">
              <a:off x="4440" y="3045"/>
              <a:ext cx="312" cy="417"/>
            </a:xfrm>
            <a:prstGeom prst="line">
              <a:avLst/>
            </a:prstGeom>
            <a:noFill/>
            <a:ln w="57150">
              <a:solidFill>
                <a:srgbClr val="FF0000"/>
              </a:solidFill>
              <a:round/>
              <a:headEnd/>
              <a:tailEnd/>
            </a:ln>
          </p:spPr>
          <p:txBody>
            <a:bodyPr wrap="none" anchor="ctr"/>
            <a:lstStyle/>
            <a:p>
              <a:endParaRPr lang="en-US"/>
            </a:p>
          </p:txBody>
        </p:sp>
        <p:sp>
          <p:nvSpPr>
            <p:cNvPr id="18474" name="Line 123"/>
            <p:cNvSpPr>
              <a:spLocks noChangeAspect="1" noChangeShapeType="1"/>
            </p:cNvSpPr>
            <p:nvPr/>
          </p:nvSpPr>
          <p:spPr bwMode="auto">
            <a:xfrm flipH="1" flipV="1">
              <a:off x="4752" y="3045"/>
              <a:ext cx="346" cy="347"/>
            </a:xfrm>
            <a:prstGeom prst="line">
              <a:avLst/>
            </a:prstGeom>
            <a:noFill/>
            <a:ln w="57150">
              <a:solidFill>
                <a:schemeClr val="tx1"/>
              </a:solidFill>
              <a:round/>
              <a:headEnd/>
              <a:tailEnd/>
            </a:ln>
          </p:spPr>
          <p:txBody>
            <a:bodyPr wrap="none" anchor="ctr"/>
            <a:lstStyle/>
            <a:p>
              <a:endParaRPr lang="en-US"/>
            </a:p>
          </p:txBody>
        </p:sp>
        <p:sp>
          <p:nvSpPr>
            <p:cNvPr id="18475" name="Oval 124"/>
            <p:cNvSpPr>
              <a:spLocks noChangeAspect="1" noChangeArrowheads="1"/>
            </p:cNvSpPr>
            <p:nvPr/>
          </p:nvSpPr>
          <p:spPr bwMode="auto">
            <a:xfrm>
              <a:off x="4648" y="2976"/>
              <a:ext cx="173" cy="173"/>
            </a:xfrm>
            <a:prstGeom prst="ellipse">
              <a:avLst/>
            </a:prstGeom>
            <a:solidFill>
              <a:schemeClr val="folHlink"/>
            </a:solidFill>
            <a:ln w="28575">
              <a:noFill/>
              <a:round/>
              <a:headEnd/>
              <a:tailEnd/>
            </a:ln>
          </p:spPr>
          <p:txBody>
            <a:bodyPr wrap="none" anchor="ctr"/>
            <a:lstStyle/>
            <a:p>
              <a:endParaRPr lang="en-US"/>
            </a:p>
          </p:txBody>
        </p:sp>
        <p:sp>
          <p:nvSpPr>
            <p:cNvPr id="18476" name="Line 125"/>
            <p:cNvSpPr>
              <a:spLocks noChangeAspect="1" noChangeShapeType="1"/>
            </p:cNvSpPr>
            <p:nvPr/>
          </p:nvSpPr>
          <p:spPr bwMode="auto">
            <a:xfrm flipH="1">
              <a:off x="4232" y="3462"/>
              <a:ext cx="173" cy="381"/>
            </a:xfrm>
            <a:prstGeom prst="line">
              <a:avLst/>
            </a:prstGeom>
            <a:noFill/>
            <a:ln w="57150">
              <a:solidFill>
                <a:schemeClr val="tx1"/>
              </a:solidFill>
              <a:round/>
              <a:headEnd/>
              <a:tailEnd/>
            </a:ln>
          </p:spPr>
          <p:txBody>
            <a:bodyPr wrap="none" anchor="ctr"/>
            <a:lstStyle/>
            <a:p>
              <a:endParaRPr lang="en-US"/>
            </a:p>
          </p:txBody>
        </p:sp>
        <p:sp>
          <p:nvSpPr>
            <p:cNvPr id="18477" name="Oval 126"/>
            <p:cNvSpPr>
              <a:spLocks noChangeAspect="1" noChangeArrowheads="1"/>
            </p:cNvSpPr>
            <p:nvPr/>
          </p:nvSpPr>
          <p:spPr bwMode="auto">
            <a:xfrm>
              <a:off x="4336" y="3357"/>
              <a:ext cx="173" cy="174"/>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78" name="Oval 127"/>
            <p:cNvSpPr>
              <a:spLocks noChangeAspect="1" noChangeArrowheads="1"/>
            </p:cNvSpPr>
            <p:nvPr/>
          </p:nvSpPr>
          <p:spPr bwMode="auto">
            <a:xfrm>
              <a:off x="4128" y="3774"/>
              <a:ext cx="173" cy="173"/>
            </a:xfrm>
            <a:prstGeom prst="ellipse">
              <a:avLst/>
            </a:prstGeom>
            <a:solidFill>
              <a:schemeClr val="folHlink"/>
            </a:solidFill>
            <a:ln w="28575">
              <a:noFill/>
              <a:round/>
              <a:headEnd/>
              <a:tailEnd/>
            </a:ln>
          </p:spPr>
          <p:txBody>
            <a:bodyPr wrap="none" anchor="ctr"/>
            <a:lstStyle/>
            <a:p>
              <a:endParaRPr lang="en-US"/>
            </a:p>
          </p:txBody>
        </p:sp>
        <p:sp>
          <p:nvSpPr>
            <p:cNvPr id="18479" name="Line 128"/>
            <p:cNvSpPr>
              <a:spLocks noChangeAspect="1" noChangeShapeType="1"/>
            </p:cNvSpPr>
            <p:nvPr/>
          </p:nvSpPr>
          <p:spPr bwMode="auto">
            <a:xfrm>
              <a:off x="4440" y="3462"/>
              <a:ext cx="242" cy="416"/>
            </a:xfrm>
            <a:prstGeom prst="line">
              <a:avLst/>
            </a:prstGeom>
            <a:noFill/>
            <a:ln w="57150">
              <a:solidFill>
                <a:schemeClr val="tx1"/>
              </a:solidFill>
              <a:round/>
              <a:headEnd/>
              <a:tailEnd/>
            </a:ln>
          </p:spPr>
          <p:txBody>
            <a:bodyPr wrap="none" anchor="ctr"/>
            <a:lstStyle/>
            <a:p>
              <a:endParaRPr lang="en-US"/>
            </a:p>
          </p:txBody>
        </p:sp>
        <p:sp>
          <p:nvSpPr>
            <p:cNvPr id="18480" name="Oval 129"/>
            <p:cNvSpPr>
              <a:spLocks noChangeAspect="1" noChangeArrowheads="1"/>
            </p:cNvSpPr>
            <p:nvPr/>
          </p:nvSpPr>
          <p:spPr bwMode="auto">
            <a:xfrm>
              <a:off x="4578" y="3774"/>
              <a:ext cx="174" cy="173"/>
            </a:xfrm>
            <a:prstGeom prst="ellipse">
              <a:avLst/>
            </a:prstGeom>
            <a:solidFill>
              <a:schemeClr val="folHlink"/>
            </a:solidFill>
            <a:ln w="28575">
              <a:noFill/>
              <a:round/>
              <a:headEnd/>
              <a:tailEnd/>
            </a:ln>
          </p:spPr>
          <p:txBody>
            <a:bodyPr wrap="none" anchor="ctr"/>
            <a:lstStyle/>
            <a:p>
              <a:endParaRPr lang="en-US"/>
            </a:p>
          </p:txBody>
        </p:sp>
        <p:grpSp>
          <p:nvGrpSpPr>
            <p:cNvPr id="9" name="Group 130"/>
            <p:cNvGrpSpPr>
              <a:grpSpLocks noChangeAspect="1"/>
            </p:cNvGrpSpPr>
            <p:nvPr/>
          </p:nvGrpSpPr>
          <p:grpSpPr bwMode="auto">
            <a:xfrm>
              <a:off x="4890" y="3357"/>
              <a:ext cx="624" cy="590"/>
              <a:chOff x="2016" y="2016"/>
              <a:chExt cx="864" cy="816"/>
            </a:xfrm>
          </p:grpSpPr>
          <p:sp>
            <p:nvSpPr>
              <p:cNvPr id="18489" name="Line 131"/>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90" name="Oval 132"/>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91" name="Oval 133"/>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92" name="Line 134"/>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93" name="Oval 135"/>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82" name="Text Box 136"/>
            <p:cNvSpPr txBox="1">
              <a:spLocks noChangeAspect="1" noChangeArrowheads="1"/>
            </p:cNvSpPr>
            <p:nvPr/>
          </p:nvSpPr>
          <p:spPr bwMode="auto">
            <a:xfrm>
              <a:off x="4163" y="3947"/>
              <a:ext cx="212" cy="288"/>
            </a:xfrm>
            <a:prstGeom prst="rect">
              <a:avLst/>
            </a:prstGeom>
            <a:noFill/>
            <a:ln w="9525">
              <a:noFill/>
              <a:miter lim="800000"/>
              <a:headEnd/>
              <a:tailEnd/>
            </a:ln>
          </p:spPr>
          <p:txBody>
            <a:bodyPr wrap="none">
              <a:spAutoFit/>
            </a:bodyPr>
            <a:lstStyle/>
            <a:p>
              <a:r>
                <a:rPr lang="en-US" b="1"/>
                <a:t>2</a:t>
              </a:r>
            </a:p>
          </p:txBody>
        </p:sp>
        <p:sp>
          <p:nvSpPr>
            <p:cNvPr id="18483" name="Text Box 137"/>
            <p:cNvSpPr txBox="1">
              <a:spLocks noChangeAspect="1" noChangeArrowheads="1"/>
            </p:cNvSpPr>
            <p:nvPr/>
          </p:nvSpPr>
          <p:spPr bwMode="auto">
            <a:xfrm>
              <a:off x="4599" y="3947"/>
              <a:ext cx="152" cy="288"/>
            </a:xfrm>
            <a:prstGeom prst="rect">
              <a:avLst/>
            </a:prstGeom>
            <a:noFill/>
            <a:ln w="9525">
              <a:noFill/>
              <a:miter lim="800000"/>
              <a:headEnd/>
              <a:tailEnd/>
            </a:ln>
          </p:spPr>
          <p:txBody>
            <a:bodyPr>
              <a:spAutoFit/>
            </a:bodyPr>
            <a:lstStyle/>
            <a:p>
              <a:r>
                <a:rPr lang="en-US" b="1"/>
                <a:t>7</a:t>
              </a:r>
            </a:p>
          </p:txBody>
        </p:sp>
        <p:sp>
          <p:nvSpPr>
            <p:cNvPr id="18484" name="Text Box 138"/>
            <p:cNvSpPr txBox="1">
              <a:spLocks noChangeAspect="1" noChangeArrowheads="1"/>
            </p:cNvSpPr>
            <p:nvPr/>
          </p:nvSpPr>
          <p:spPr bwMode="auto">
            <a:xfrm>
              <a:off x="4890" y="3947"/>
              <a:ext cx="212" cy="288"/>
            </a:xfrm>
            <a:prstGeom prst="rect">
              <a:avLst/>
            </a:prstGeom>
            <a:noFill/>
            <a:ln w="9525">
              <a:noFill/>
              <a:miter lim="800000"/>
              <a:headEnd/>
              <a:tailEnd/>
            </a:ln>
          </p:spPr>
          <p:txBody>
            <a:bodyPr wrap="none">
              <a:spAutoFit/>
            </a:bodyPr>
            <a:lstStyle/>
            <a:p>
              <a:r>
                <a:rPr lang="en-US" b="1"/>
                <a:t>1</a:t>
              </a:r>
            </a:p>
          </p:txBody>
        </p:sp>
        <p:sp>
          <p:nvSpPr>
            <p:cNvPr id="18485" name="Text Box 139"/>
            <p:cNvSpPr txBox="1">
              <a:spLocks noChangeAspect="1" noChangeArrowheads="1"/>
            </p:cNvSpPr>
            <p:nvPr/>
          </p:nvSpPr>
          <p:spPr bwMode="auto">
            <a:xfrm>
              <a:off x="5375" y="3948"/>
              <a:ext cx="212" cy="288"/>
            </a:xfrm>
            <a:prstGeom prst="rect">
              <a:avLst/>
            </a:prstGeom>
            <a:noFill/>
            <a:ln w="9525">
              <a:noFill/>
              <a:miter lim="800000"/>
              <a:headEnd/>
              <a:tailEnd/>
            </a:ln>
          </p:spPr>
          <p:txBody>
            <a:bodyPr wrap="none">
              <a:spAutoFit/>
            </a:bodyPr>
            <a:lstStyle/>
            <a:p>
              <a:r>
                <a:rPr lang="en-US" b="1"/>
                <a:t>8</a:t>
              </a:r>
            </a:p>
          </p:txBody>
        </p:sp>
        <p:sp>
          <p:nvSpPr>
            <p:cNvPr id="18486" name="Text Box 140"/>
            <p:cNvSpPr txBox="1">
              <a:spLocks noChangeAspect="1" noChangeArrowheads="1"/>
            </p:cNvSpPr>
            <p:nvPr/>
          </p:nvSpPr>
          <p:spPr bwMode="auto">
            <a:xfrm>
              <a:off x="4080" y="3312"/>
              <a:ext cx="212" cy="288"/>
            </a:xfrm>
            <a:prstGeom prst="rect">
              <a:avLst/>
            </a:prstGeom>
            <a:noFill/>
            <a:ln w="9525">
              <a:noFill/>
              <a:miter lim="800000"/>
              <a:headEnd/>
              <a:tailEnd/>
            </a:ln>
          </p:spPr>
          <p:txBody>
            <a:bodyPr wrap="none">
              <a:spAutoFit/>
            </a:bodyPr>
            <a:lstStyle/>
            <a:p>
              <a:r>
                <a:rPr lang="en-US" b="1"/>
                <a:t>2</a:t>
              </a:r>
            </a:p>
          </p:txBody>
        </p:sp>
        <p:sp>
          <p:nvSpPr>
            <p:cNvPr id="18487" name="Text Box 141"/>
            <p:cNvSpPr txBox="1">
              <a:spLocks noChangeAspect="1" noChangeArrowheads="1"/>
            </p:cNvSpPr>
            <p:nvPr/>
          </p:nvSpPr>
          <p:spPr bwMode="auto">
            <a:xfrm>
              <a:off x="5328" y="3312"/>
              <a:ext cx="212" cy="288"/>
            </a:xfrm>
            <a:prstGeom prst="rect">
              <a:avLst/>
            </a:prstGeom>
            <a:noFill/>
            <a:ln w="9525">
              <a:noFill/>
              <a:miter lim="800000"/>
              <a:headEnd/>
              <a:tailEnd/>
            </a:ln>
          </p:spPr>
          <p:txBody>
            <a:bodyPr wrap="none">
              <a:spAutoFit/>
            </a:bodyPr>
            <a:lstStyle/>
            <a:p>
              <a:r>
                <a:rPr lang="en-US" b="1"/>
                <a:t>1</a:t>
              </a:r>
            </a:p>
          </p:txBody>
        </p:sp>
        <p:sp>
          <p:nvSpPr>
            <p:cNvPr id="18488" name="Text Box 142"/>
            <p:cNvSpPr txBox="1">
              <a:spLocks noChangeAspect="1" noChangeArrowheads="1"/>
            </p:cNvSpPr>
            <p:nvPr/>
          </p:nvSpPr>
          <p:spPr bwMode="auto">
            <a:xfrm>
              <a:off x="4656" y="2688"/>
              <a:ext cx="212" cy="288"/>
            </a:xfrm>
            <a:prstGeom prst="rect">
              <a:avLst/>
            </a:prstGeom>
            <a:noFill/>
            <a:ln w="9525">
              <a:noFill/>
              <a:miter lim="800000"/>
              <a:headEnd/>
              <a:tailEnd/>
            </a:ln>
          </p:spPr>
          <p:txBody>
            <a:bodyPr wrap="none">
              <a:spAutoFit/>
            </a:bodyPr>
            <a:lstStyle/>
            <a:p>
              <a:r>
                <a:rPr lang="en-US" b="1"/>
                <a:t>2</a:t>
              </a:r>
            </a:p>
          </p:txBody>
        </p:sp>
      </p:grpSp>
      <p:sp>
        <p:nvSpPr>
          <p:cNvPr id="18441" name="Text Box 143"/>
          <p:cNvSpPr txBox="1">
            <a:spLocks noChangeArrowheads="1"/>
          </p:cNvSpPr>
          <p:nvPr/>
        </p:nvSpPr>
        <p:spPr bwMode="auto">
          <a:xfrm>
            <a:off x="2209018" y="4718001"/>
            <a:ext cx="2097092" cy="646331"/>
          </a:xfrm>
          <a:prstGeom prst="rect">
            <a:avLst/>
          </a:prstGeom>
          <a:noFill/>
          <a:ln w="9525">
            <a:noFill/>
            <a:miter lim="800000"/>
            <a:headEnd/>
            <a:tailEnd/>
          </a:ln>
        </p:spPr>
        <p:txBody>
          <a:bodyPr wrap="square">
            <a:spAutoFit/>
          </a:bodyPr>
          <a:lstStyle/>
          <a:p>
            <a:r>
              <a:rPr lang="en-US" sz="1800" dirty="0">
                <a:solidFill>
                  <a:srgbClr val="FF0000"/>
                </a:solidFill>
              </a:rPr>
              <a:t>This is the move</a:t>
            </a:r>
          </a:p>
          <a:p>
            <a:r>
              <a:rPr lang="en-US" sz="1800" dirty="0">
                <a:solidFill>
                  <a:srgbClr val="FF0000"/>
                </a:solidFill>
              </a:rPr>
              <a:t>selected by </a:t>
            </a:r>
            <a:r>
              <a:rPr lang="en-US" sz="1800" dirty="0" err="1">
                <a:solidFill>
                  <a:srgbClr val="FF0000"/>
                </a:solidFill>
              </a:rPr>
              <a:t>minimax</a:t>
            </a:r>
            <a:endParaRPr lang="en-US" sz="1800" dirty="0">
              <a:solidFill>
                <a:srgbClr val="FF0000"/>
              </a:solidFill>
            </a:endParaRPr>
          </a:p>
        </p:txBody>
      </p:sp>
      <p:sp>
        <p:nvSpPr>
          <p:cNvPr id="18442" name="Line 144"/>
          <p:cNvSpPr>
            <a:spLocks noChangeShapeType="1"/>
          </p:cNvSpPr>
          <p:nvPr/>
        </p:nvSpPr>
        <p:spPr bwMode="auto">
          <a:xfrm flipV="1">
            <a:off x="4110314" y="4465196"/>
            <a:ext cx="1539937" cy="446421"/>
          </a:xfrm>
          <a:prstGeom prst="line">
            <a:avLst/>
          </a:prstGeom>
          <a:noFill/>
          <a:ln w="28575">
            <a:solidFill>
              <a:srgbClr val="FF0000"/>
            </a:solidFill>
            <a:round/>
            <a:headEnd/>
            <a:tailEnd type="triangle" w="med" len="med"/>
          </a:ln>
        </p:spPr>
        <p:txBody>
          <a:bodyPr wrap="none" anchor="ctr"/>
          <a:lstStyle/>
          <a:p>
            <a:endParaRPr lang="en-US"/>
          </a:p>
        </p:txBody>
      </p:sp>
      <p:sp>
        <p:nvSpPr>
          <p:cNvPr id="18444" name="Text Box 146"/>
          <p:cNvSpPr txBox="1">
            <a:spLocks noChangeArrowheads="1"/>
          </p:cNvSpPr>
          <p:nvPr/>
        </p:nvSpPr>
        <p:spPr bwMode="auto">
          <a:xfrm>
            <a:off x="274637" y="3793217"/>
            <a:ext cx="2735263" cy="369332"/>
          </a:xfrm>
          <a:prstGeom prst="rect">
            <a:avLst/>
          </a:prstGeom>
          <a:noFill/>
          <a:ln w="9525">
            <a:noFill/>
            <a:miter lim="800000"/>
            <a:headEnd/>
            <a:tailEnd/>
          </a:ln>
        </p:spPr>
        <p:txBody>
          <a:bodyPr wrap="square">
            <a:spAutoFit/>
          </a:bodyPr>
          <a:lstStyle/>
          <a:p>
            <a:pPr algn="ctr"/>
            <a:r>
              <a:rPr lang="en-US" sz="1800" dirty="0">
                <a:solidFill>
                  <a:schemeClr val="accent2">
                    <a:lumMod val="75000"/>
                  </a:schemeClr>
                </a:solidFill>
              </a:rPr>
              <a:t>Evaluation function value</a:t>
            </a:r>
          </a:p>
        </p:txBody>
      </p:sp>
      <p:sp>
        <p:nvSpPr>
          <p:cNvPr id="18445" name="Line 147"/>
          <p:cNvSpPr>
            <a:spLocks noChangeShapeType="1"/>
          </p:cNvSpPr>
          <p:nvPr/>
        </p:nvSpPr>
        <p:spPr bwMode="auto">
          <a:xfrm flipH="1" flipV="1">
            <a:off x="771524" y="3169330"/>
            <a:ext cx="652281" cy="679636"/>
          </a:xfrm>
          <a:prstGeom prst="line">
            <a:avLst/>
          </a:prstGeom>
          <a:noFill/>
          <a:ln w="28575">
            <a:solidFill>
              <a:schemeClr val="accent1"/>
            </a:solidFill>
            <a:round/>
            <a:headEnd/>
            <a:tailEnd type="triangle" w="med" len="med"/>
          </a:ln>
        </p:spPr>
        <p:txBody>
          <a:bodyPr wrap="none" anchor="ctr"/>
          <a:lstStyle/>
          <a:p>
            <a:endParaRPr lang="en-US">
              <a:solidFill>
                <a:schemeClr val="accent2">
                  <a:lumMod val="75000"/>
                </a:schemeClr>
              </a:solidFill>
            </a:endParaRPr>
          </a:p>
        </p:txBody>
      </p:sp>
      <p:sp>
        <p:nvSpPr>
          <p:cNvPr id="18446" name="AutoShape 148"/>
          <p:cNvSpPr>
            <a:spLocks noChangeArrowheads="1"/>
          </p:cNvSpPr>
          <p:nvPr/>
        </p:nvSpPr>
        <p:spPr bwMode="auto">
          <a:xfrm>
            <a:off x="2706774" y="16389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sp>
        <p:nvSpPr>
          <p:cNvPr id="18447" name="AutoShape 149"/>
          <p:cNvSpPr>
            <a:spLocks noChangeArrowheads="1"/>
          </p:cNvSpPr>
          <p:nvPr/>
        </p:nvSpPr>
        <p:spPr bwMode="auto">
          <a:xfrm>
            <a:off x="5754774" y="1562724"/>
            <a:ext cx="533400" cy="381000"/>
          </a:xfrm>
          <a:prstGeom prst="rightArrow">
            <a:avLst>
              <a:gd name="adj1" fmla="val 50000"/>
              <a:gd name="adj2" fmla="val 35000"/>
            </a:avLst>
          </a:prstGeom>
          <a:solidFill>
            <a:schemeClr val="bg2"/>
          </a:solidFill>
          <a:ln w="9525">
            <a:solidFill>
              <a:schemeClr val="tx1"/>
            </a:solidFill>
            <a:miter lim="800000"/>
            <a:headEnd/>
            <a:tailEnd/>
          </a:ln>
        </p:spPr>
        <p:txBody>
          <a:bodyPr wrap="none" anchor="ctr"/>
          <a:lstStyle/>
          <a:p>
            <a:endParaRPr lang="en-US"/>
          </a:p>
        </p:txBody>
      </p:sp>
      <p:grpSp>
        <p:nvGrpSpPr>
          <p:cNvPr id="10" name="Group 151"/>
          <p:cNvGrpSpPr>
            <a:grpSpLocks/>
          </p:cNvGrpSpPr>
          <p:nvPr/>
        </p:nvGrpSpPr>
        <p:grpSpPr bwMode="auto">
          <a:xfrm>
            <a:off x="6288174" y="1257924"/>
            <a:ext cx="2392363" cy="2457450"/>
            <a:chOff x="3888" y="1344"/>
            <a:chExt cx="1507" cy="1548"/>
          </a:xfrm>
        </p:grpSpPr>
        <p:grpSp>
          <p:nvGrpSpPr>
            <p:cNvPr id="11" name="Group 152"/>
            <p:cNvGrpSpPr>
              <a:grpSpLocks noChangeAspect="1"/>
            </p:cNvGrpSpPr>
            <p:nvPr/>
          </p:nvGrpSpPr>
          <p:grpSpPr bwMode="auto">
            <a:xfrm>
              <a:off x="3936" y="1632"/>
              <a:ext cx="1459" cy="1260"/>
              <a:chOff x="2016" y="1488"/>
              <a:chExt cx="2021" cy="1744"/>
            </a:xfrm>
          </p:grpSpPr>
          <p:sp>
            <p:nvSpPr>
              <p:cNvPr id="18454" name="Line 153"/>
              <p:cNvSpPr>
                <a:spLocks noChangeAspect="1" noChangeShapeType="1"/>
              </p:cNvSpPr>
              <p:nvPr/>
            </p:nvSpPr>
            <p:spPr bwMode="auto">
              <a:xfrm flipV="1">
                <a:off x="2448" y="1584"/>
                <a:ext cx="432" cy="576"/>
              </a:xfrm>
              <a:prstGeom prst="line">
                <a:avLst/>
              </a:prstGeom>
              <a:noFill/>
              <a:ln w="57150">
                <a:solidFill>
                  <a:schemeClr val="tx1"/>
                </a:solidFill>
                <a:round/>
                <a:headEnd/>
                <a:tailEnd/>
              </a:ln>
            </p:spPr>
            <p:txBody>
              <a:bodyPr wrap="none" anchor="ctr"/>
              <a:lstStyle/>
              <a:p>
                <a:endParaRPr lang="en-US"/>
              </a:p>
            </p:txBody>
          </p:sp>
          <p:sp>
            <p:nvSpPr>
              <p:cNvPr id="18455" name="Line 154"/>
              <p:cNvSpPr>
                <a:spLocks noChangeAspect="1" noChangeShapeType="1"/>
              </p:cNvSpPr>
              <p:nvPr/>
            </p:nvSpPr>
            <p:spPr bwMode="auto">
              <a:xfrm flipH="1" flipV="1">
                <a:off x="2880" y="1584"/>
                <a:ext cx="480" cy="480"/>
              </a:xfrm>
              <a:prstGeom prst="line">
                <a:avLst/>
              </a:prstGeom>
              <a:noFill/>
              <a:ln w="57150">
                <a:solidFill>
                  <a:schemeClr val="tx1"/>
                </a:solidFill>
                <a:round/>
                <a:headEnd/>
                <a:tailEnd/>
              </a:ln>
            </p:spPr>
            <p:txBody>
              <a:bodyPr wrap="none" anchor="ctr"/>
              <a:lstStyle/>
              <a:p>
                <a:endParaRPr lang="en-US"/>
              </a:p>
            </p:txBody>
          </p:sp>
          <p:sp>
            <p:nvSpPr>
              <p:cNvPr id="18456" name="Oval 155"/>
              <p:cNvSpPr>
                <a:spLocks noChangeAspect="1" noChangeArrowheads="1"/>
              </p:cNvSpPr>
              <p:nvPr/>
            </p:nvSpPr>
            <p:spPr bwMode="auto">
              <a:xfrm>
                <a:off x="2736" y="1488"/>
                <a:ext cx="240" cy="240"/>
              </a:xfrm>
              <a:prstGeom prst="ellipse">
                <a:avLst/>
              </a:prstGeom>
              <a:solidFill>
                <a:schemeClr val="folHlink"/>
              </a:solidFill>
              <a:ln w="28575">
                <a:noFill/>
                <a:round/>
                <a:headEnd/>
                <a:tailEnd/>
              </a:ln>
            </p:spPr>
            <p:txBody>
              <a:bodyPr wrap="none" anchor="ctr"/>
              <a:lstStyle/>
              <a:p>
                <a:endParaRPr lang="en-US"/>
              </a:p>
            </p:txBody>
          </p:sp>
          <p:sp>
            <p:nvSpPr>
              <p:cNvPr id="18457" name="Line 156"/>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58" name="Oval 157"/>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59" name="Oval 158"/>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60" name="Line 159"/>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61" name="Oval 160"/>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nvGrpSpPr>
              <p:cNvPr id="12" name="Group 161"/>
              <p:cNvGrpSpPr>
                <a:grpSpLocks noChangeAspect="1"/>
              </p:cNvGrpSpPr>
              <p:nvPr/>
            </p:nvGrpSpPr>
            <p:grpSpPr bwMode="auto">
              <a:xfrm>
                <a:off x="3072" y="2016"/>
                <a:ext cx="864" cy="816"/>
                <a:chOff x="2016" y="2016"/>
                <a:chExt cx="864" cy="816"/>
              </a:xfrm>
            </p:grpSpPr>
            <p:sp>
              <p:nvSpPr>
                <p:cNvPr id="18467" name="Line 162"/>
                <p:cNvSpPr>
                  <a:spLocks noChangeAspect="1" noChangeShapeType="1"/>
                </p:cNvSpPr>
                <p:nvPr/>
              </p:nvSpPr>
              <p:spPr bwMode="auto">
                <a:xfrm flipH="1">
                  <a:off x="2160" y="2160"/>
                  <a:ext cx="240" cy="528"/>
                </a:xfrm>
                <a:prstGeom prst="line">
                  <a:avLst/>
                </a:prstGeom>
                <a:noFill/>
                <a:ln w="57150">
                  <a:solidFill>
                    <a:schemeClr val="tx1"/>
                  </a:solidFill>
                  <a:round/>
                  <a:headEnd/>
                  <a:tailEnd/>
                </a:ln>
              </p:spPr>
              <p:txBody>
                <a:bodyPr wrap="none" anchor="ctr"/>
                <a:lstStyle/>
                <a:p>
                  <a:endParaRPr lang="en-US"/>
                </a:p>
              </p:txBody>
            </p:sp>
            <p:sp>
              <p:nvSpPr>
                <p:cNvPr id="18468" name="Oval 163"/>
                <p:cNvSpPr>
                  <a:spLocks noChangeAspect="1" noChangeArrowheads="1"/>
                </p:cNvSpPr>
                <p:nvPr/>
              </p:nvSpPr>
              <p:spPr bwMode="auto">
                <a:xfrm>
                  <a:off x="2304" y="2016"/>
                  <a:ext cx="240" cy="240"/>
                </a:xfrm>
                <a:prstGeom prst="ellipse">
                  <a:avLst/>
                </a:prstGeom>
                <a:solidFill>
                  <a:srgbClr val="000000"/>
                </a:solidFill>
                <a:ln w="9525">
                  <a:solidFill>
                    <a:schemeClr val="tx1"/>
                  </a:solidFill>
                  <a:round/>
                  <a:headEnd/>
                  <a:tailEnd/>
                </a:ln>
              </p:spPr>
              <p:txBody>
                <a:bodyPr wrap="none" anchor="ctr"/>
                <a:lstStyle/>
                <a:p>
                  <a:endParaRPr lang="en-US"/>
                </a:p>
              </p:txBody>
            </p:sp>
            <p:sp>
              <p:nvSpPr>
                <p:cNvPr id="18469" name="Oval 164"/>
                <p:cNvSpPr>
                  <a:spLocks noChangeAspect="1" noChangeArrowheads="1"/>
                </p:cNvSpPr>
                <p:nvPr/>
              </p:nvSpPr>
              <p:spPr bwMode="auto">
                <a:xfrm>
                  <a:off x="2016" y="2592"/>
                  <a:ext cx="240" cy="240"/>
                </a:xfrm>
                <a:prstGeom prst="ellipse">
                  <a:avLst/>
                </a:prstGeom>
                <a:solidFill>
                  <a:schemeClr val="folHlink"/>
                </a:solidFill>
                <a:ln w="28575">
                  <a:noFill/>
                  <a:round/>
                  <a:headEnd/>
                  <a:tailEnd/>
                </a:ln>
              </p:spPr>
              <p:txBody>
                <a:bodyPr wrap="none" anchor="ctr"/>
                <a:lstStyle/>
                <a:p>
                  <a:endParaRPr lang="en-US"/>
                </a:p>
              </p:txBody>
            </p:sp>
            <p:sp>
              <p:nvSpPr>
                <p:cNvPr id="18470" name="Line 165"/>
                <p:cNvSpPr>
                  <a:spLocks noChangeAspect="1" noChangeShapeType="1"/>
                </p:cNvSpPr>
                <p:nvPr/>
              </p:nvSpPr>
              <p:spPr bwMode="auto">
                <a:xfrm>
                  <a:off x="2448" y="2160"/>
                  <a:ext cx="336" cy="576"/>
                </a:xfrm>
                <a:prstGeom prst="line">
                  <a:avLst/>
                </a:prstGeom>
                <a:noFill/>
                <a:ln w="57150">
                  <a:solidFill>
                    <a:schemeClr val="tx1"/>
                  </a:solidFill>
                  <a:round/>
                  <a:headEnd/>
                  <a:tailEnd/>
                </a:ln>
              </p:spPr>
              <p:txBody>
                <a:bodyPr wrap="none" anchor="ctr"/>
                <a:lstStyle/>
                <a:p>
                  <a:endParaRPr lang="en-US"/>
                </a:p>
              </p:txBody>
            </p:sp>
            <p:sp>
              <p:nvSpPr>
                <p:cNvPr id="18471" name="Oval 166"/>
                <p:cNvSpPr>
                  <a:spLocks noChangeAspect="1" noChangeArrowheads="1"/>
                </p:cNvSpPr>
                <p:nvPr/>
              </p:nvSpPr>
              <p:spPr bwMode="auto">
                <a:xfrm>
                  <a:off x="2640" y="2592"/>
                  <a:ext cx="240" cy="240"/>
                </a:xfrm>
                <a:prstGeom prst="ellipse">
                  <a:avLst/>
                </a:prstGeom>
                <a:solidFill>
                  <a:schemeClr val="folHlink"/>
                </a:solidFill>
                <a:ln w="28575">
                  <a:noFill/>
                  <a:round/>
                  <a:headEnd/>
                  <a:tailEnd/>
                </a:ln>
              </p:spPr>
              <p:txBody>
                <a:bodyPr wrap="none" anchor="ctr"/>
                <a:lstStyle/>
                <a:p>
                  <a:endParaRPr lang="en-US"/>
                </a:p>
              </p:txBody>
            </p:sp>
          </p:grpSp>
          <p:sp>
            <p:nvSpPr>
              <p:cNvPr id="18463" name="Text Box 167"/>
              <p:cNvSpPr txBox="1">
                <a:spLocks noChangeAspect="1" noChangeArrowheads="1"/>
              </p:cNvSpPr>
              <p:nvPr/>
            </p:nvSpPr>
            <p:spPr bwMode="auto">
              <a:xfrm>
                <a:off x="2064" y="2832"/>
                <a:ext cx="294" cy="399"/>
              </a:xfrm>
              <a:prstGeom prst="rect">
                <a:avLst/>
              </a:prstGeom>
              <a:noFill/>
              <a:ln w="9525">
                <a:noFill/>
                <a:miter lim="800000"/>
                <a:headEnd/>
                <a:tailEnd/>
              </a:ln>
            </p:spPr>
            <p:txBody>
              <a:bodyPr wrap="none">
                <a:spAutoFit/>
              </a:bodyPr>
              <a:lstStyle/>
              <a:p>
                <a:r>
                  <a:rPr lang="en-US" b="1"/>
                  <a:t>2</a:t>
                </a:r>
              </a:p>
            </p:txBody>
          </p:sp>
          <p:sp>
            <p:nvSpPr>
              <p:cNvPr id="18464" name="Text Box 168"/>
              <p:cNvSpPr txBox="1">
                <a:spLocks noChangeAspect="1" noChangeArrowheads="1"/>
              </p:cNvSpPr>
              <p:nvPr/>
            </p:nvSpPr>
            <p:spPr bwMode="auto">
              <a:xfrm>
                <a:off x="2668" y="2832"/>
                <a:ext cx="211" cy="399"/>
              </a:xfrm>
              <a:prstGeom prst="rect">
                <a:avLst/>
              </a:prstGeom>
              <a:noFill/>
              <a:ln w="9525">
                <a:noFill/>
                <a:miter lim="800000"/>
                <a:headEnd/>
                <a:tailEnd/>
              </a:ln>
            </p:spPr>
            <p:txBody>
              <a:bodyPr>
                <a:spAutoFit/>
              </a:bodyPr>
              <a:lstStyle/>
              <a:p>
                <a:r>
                  <a:rPr lang="en-US" b="1"/>
                  <a:t>7</a:t>
                </a:r>
              </a:p>
            </p:txBody>
          </p:sp>
          <p:sp>
            <p:nvSpPr>
              <p:cNvPr id="18465" name="Text Box 169"/>
              <p:cNvSpPr txBox="1">
                <a:spLocks noChangeAspect="1" noChangeArrowheads="1"/>
              </p:cNvSpPr>
              <p:nvPr/>
            </p:nvSpPr>
            <p:spPr bwMode="auto">
              <a:xfrm>
                <a:off x="3072" y="2832"/>
                <a:ext cx="293" cy="399"/>
              </a:xfrm>
              <a:prstGeom prst="rect">
                <a:avLst/>
              </a:prstGeom>
              <a:noFill/>
              <a:ln w="9525">
                <a:noFill/>
                <a:miter lim="800000"/>
                <a:headEnd/>
                <a:tailEnd/>
              </a:ln>
            </p:spPr>
            <p:txBody>
              <a:bodyPr wrap="none">
                <a:spAutoFit/>
              </a:bodyPr>
              <a:lstStyle/>
              <a:p>
                <a:r>
                  <a:rPr lang="en-US" b="1"/>
                  <a:t>1</a:t>
                </a:r>
              </a:p>
            </p:txBody>
          </p:sp>
          <p:sp>
            <p:nvSpPr>
              <p:cNvPr id="18466" name="Text Box 170"/>
              <p:cNvSpPr txBox="1">
                <a:spLocks noChangeAspect="1" noChangeArrowheads="1"/>
              </p:cNvSpPr>
              <p:nvPr/>
            </p:nvSpPr>
            <p:spPr bwMode="auto">
              <a:xfrm>
                <a:off x="3743" y="2834"/>
                <a:ext cx="294" cy="398"/>
              </a:xfrm>
              <a:prstGeom prst="rect">
                <a:avLst/>
              </a:prstGeom>
              <a:noFill/>
              <a:ln w="9525">
                <a:noFill/>
                <a:miter lim="800000"/>
                <a:headEnd/>
                <a:tailEnd/>
              </a:ln>
            </p:spPr>
            <p:txBody>
              <a:bodyPr wrap="none">
                <a:spAutoFit/>
              </a:bodyPr>
              <a:lstStyle/>
              <a:p>
                <a:r>
                  <a:rPr lang="en-US" b="1"/>
                  <a:t>8</a:t>
                </a:r>
              </a:p>
            </p:txBody>
          </p:sp>
        </p:grpSp>
        <p:sp>
          <p:nvSpPr>
            <p:cNvPr id="18451" name="Text Box 171"/>
            <p:cNvSpPr txBox="1">
              <a:spLocks noChangeAspect="1" noChangeArrowheads="1"/>
            </p:cNvSpPr>
            <p:nvPr/>
          </p:nvSpPr>
          <p:spPr bwMode="auto">
            <a:xfrm>
              <a:off x="3888" y="1968"/>
              <a:ext cx="212" cy="288"/>
            </a:xfrm>
            <a:prstGeom prst="rect">
              <a:avLst/>
            </a:prstGeom>
            <a:noFill/>
            <a:ln w="9525">
              <a:noFill/>
              <a:miter lim="800000"/>
              <a:headEnd/>
              <a:tailEnd/>
            </a:ln>
          </p:spPr>
          <p:txBody>
            <a:bodyPr wrap="none">
              <a:spAutoFit/>
            </a:bodyPr>
            <a:lstStyle/>
            <a:p>
              <a:r>
                <a:rPr lang="en-US" b="1"/>
                <a:t>2</a:t>
              </a:r>
            </a:p>
          </p:txBody>
        </p:sp>
        <p:sp>
          <p:nvSpPr>
            <p:cNvPr id="18452" name="Text Box 172"/>
            <p:cNvSpPr txBox="1">
              <a:spLocks noChangeAspect="1" noChangeArrowheads="1"/>
            </p:cNvSpPr>
            <p:nvPr/>
          </p:nvSpPr>
          <p:spPr bwMode="auto">
            <a:xfrm>
              <a:off x="5136" y="1968"/>
              <a:ext cx="212" cy="288"/>
            </a:xfrm>
            <a:prstGeom prst="rect">
              <a:avLst/>
            </a:prstGeom>
            <a:noFill/>
            <a:ln w="9525">
              <a:noFill/>
              <a:miter lim="800000"/>
              <a:headEnd/>
              <a:tailEnd/>
            </a:ln>
          </p:spPr>
          <p:txBody>
            <a:bodyPr wrap="none">
              <a:spAutoFit/>
            </a:bodyPr>
            <a:lstStyle/>
            <a:p>
              <a:r>
                <a:rPr lang="en-US" b="1"/>
                <a:t>1</a:t>
              </a:r>
            </a:p>
          </p:txBody>
        </p:sp>
        <p:sp>
          <p:nvSpPr>
            <p:cNvPr id="18453" name="Text Box 173"/>
            <p:cNvSpPr txBox="1">
              <a:spLocks noChangeAspect="1" noChangeArrowheads="1"/>
            </p:cNvSpPr>
            <p:nvPr/>
          </p:nvSpPr>
          <p:spPr bwMode="auto">
            <a:xfrm>
              <a:off x="4464" y="1344"/>
              <a:ext cx="212" cy="288"/>
            </a:xfrm>
            <a:prstGeom prst="rect">
              <a:avLst/>
            </a:prstGeom>
            <a:noFill/>
            <a:ln w="9525">
              <a:noFill/>
              <a:miter lim="800000"/>
              <a:headEnd/>
              <a:tailEnd/>
            </a:ln>
          </p:spPr>
          <p:txBody>
            <a:bodyPr wrap="none">
              <a:spAutoFit/>
            </a:bodyPr>
            <a:lstStyle/>
            <a:p>
              <a:r>
                <a:rPr lang="en-US" b="1" dirty="0">
                  <a:solidFill>
                    <a:srgbClr val="C00000"/>
                  </a:solidFill>
                </a:rPr>
                <a:t>2</a:t>
              </a:r>
            </a:p>
          </p:txBody>
        </p:sp>
      </p:grpSp>
      <p:sp>
        <p:nvSpPr>
          <p:cNvPr id="13" name="Oval 12"/>
          <p:cNvSpPr/>
          <p:nvPr/>
        </p:nvSpPr>
        <p:spPr bwMode="auto">
          <a:xfrm>
            <a:off x="3339860" y="19683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4" name="Oval 103"/>
          <p:cNvSpPr/>
          <p:nvPr/>
        </p:nvSpPr>
        <p:spPr bwMode="auto">
          <a:xfrm>
            <a:off x="6133484" y="1253243"/>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05" name="Oval 104"/>
          <p:cNvSpPr/>
          <p:nvPr/>
        </p:nvSpPr>
        <p:spPr bwMode="auto">
          <a:xfrm>
            <a:off x="1929937" y="3000134"/>
            <a:ext cx="2431302" cy="542138"/>
          </a:xfrm>
          <a:prstGeom prst="ellipse">
            <a:avLst/>
          </a:prstGeom>
          <a:solidFill>
            <a:srgbClr val="FFC000">
              <a:alpha val="61000"/>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endParaRPr>
          </a:p>
        </p:txBody>
      </p:sp>
      <p:sp>
        <p:nvSpPr>
          <p:cNvPr id="14" name="TextBox 13"/>
          <p:cNvSpPr txBox="1"/>
          <p:nvPr/>
        </p:nvSpPr>
        <p:spPr bwMode="auto">
          <a:xfrm>
            <a:off x="82101" y="5506316"/>
            <a:ext cx="4734425" cy="759554"/>
          </a:xfrm>
          <a:prstGeom prst="rect">
            <a:avLst/>
          </a:prstGeom>
          <a:solidFill>
            <a:schemeClr val="accent2">
              <a:lumMod val="60000"/>
              <a:lumOff val="40000"/>
            </a:schemeClr>
          </a:solidFill>
          <a:ln w="9525">
            <a:noFill/>
            <a:round/>
            <a:headEnd/>
            <a:tailEnd/>
          </a:ln>
        </p:spPr>
        <p:txBody>
          <a:bodyPr wrap="square" lIns="81647" tIns="40824" rIns="81647" bIns="40824" rtlCol="0">
            <a:spAutoFit/>
          </a:bodyPr>
          <a:lstStyle/>
          <a:p>
            <a:pPr algn="ct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2200" i="1" dirty="0">
                <a:solidFill>
                  <a:schemeClr val="bg1"/>
                </a:solidFill>
                <a:latin typeface="+mn-lt"/>
              </a:rPr>
              <a:t>New point: </a:t>
            </a:r>
            <a:br>
              <a:rPr lang="en-US" sz="2200" i="1" dirty="0">
                <a:solidFill>
                  <a:schemeClr val="bg1"/>
                </a:solidFill>
                <a:latin typeface="+mn-lt"/>
              </a:rPr>
            </a:br>
            <a:r>
              <a:rPr lang="en-US" sz="2200" i="1" dirty="0">
                <a:solidFill>
                  <a:schemeClr val="bg1"/>
                </a:solidFill>
                <a:latin typeface="+mn-lt"/>
              </a:rPr>
              <a:t> Actually calculated by DFS</a:t>
            </a:r>
            <a:r>
              <a:rPr lang="en-US" sz="2200" dirty="0">
                <a:solidFill>
                  <a:schemeClr val="bg1"/>
                </a:solidFill>
              </a:rPr>
              <a:t>!</a:t>
            </a:r>
          </a:p>
        </p:txBody>
      </p:sp>
    </p:spTree>
    <p:extLst>
      <p:ext uri="{BB962C8B-B14F-4D97-AF65-F5344CB8AC3E}">
        <p14:creationId xmlns:p14="http://schemas.microsoft.com/office/powerpoint/2010/main" val="108688930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0483" name="Slide Number Placeholder 4"/>
          <p:cNvSpPr>
            <a:spLocks noGrp="1"/>
          </p:cNvSpPr>
          <p:nvPr>
            <p:ph type="sldNum" sz="quarter" idx="12"/>
          </p:nvPr>
        </p:nvSpPr>
        <p:spPr>
          <a:noFill/>
        </p:spPr>
        <p:txBody>
          <a:bodyPr/>
          <a:lstStyle/>
          <a:p>
            <a:r>
              <a:rPr lang="en-US"/>
              <a:t>       </a:t>
            </a:r>
            <a:fld id="{454E8BFA-1B52-449B-B875-17EDE30C70B5}" type="slidenum">
              <a:rPr lang="en-US" smtClean="0"/>
              <a:pPr/>
              <a:t>49</a:t>
            </a:fld>
            <a:endParaRPr lang="en-US"/>
          </a:p>
        </p:txBody>
      </p:sp>
      <p:sp>
        <p:nvSpPr>
          <p:cNvPr id="20484" name="Rectangle 2"/>
          <p:cNvSpPr>
            <a:spLocks noGrp="1" noChangeArrowheads="1"/>
          </p:cNvSpPr>
          <p:nvPr>
            <p:ph type="title"/>
          </p:nvPr>
        </p:nvSpPr>
        <p:spPr>
          <a:xfrm>
            <a:off x="685800" y="609600"/>
            <a:ext cx="7775575" cy="363538"/>
          </a:xfrm>
        </p:spPr>
        <p:txBody>
          <a:bodyPr/>
          <a:lstStyle/>
          <a:p>
            <a:r>
              <a:rPr lang="en-US">
                <a:ea typeface="ＭＳ Ｐゴシック" pitchFamily="34" charset="-128"/>
              </a:rPr>
              <a:t>Minimax Algorithm</a:t>
            </a:r>
          </a:p>
        </p:txBody>
      </p:sp>
      <p:sp>
        <p:nvSpPr>
          <p:cNvPr id="20485" name="Text Box 3"/>
          <p:cNvSpPr txBox="1">
            <a:spLocks noChangeArrowheads="1"/>
          </p:cNvSpPr>
          <p:nvPr/>
        </p:nvSpPr>
        <p:spPr bwMode="auto">
          <a:xfrm>
            <a:off x="1066800" y="1143000"/>
            <a:ext cx="7065963" cy="1311275"/>
          </a:xfrm>
          <a:prstGeom prst="rect">
            <a:avLst/>
          </a:prstGeom>
          <a:noFill/>
          <a:ln w="12700">
            <a:noFill/>
            <a:miter lim="800000"/>
            <a:headEnd type="none" w="sm" len="sm"/>
            <a:tailEnd type="none" w="sm" len="sm"/>
          </a:ln>
        </p:spPr>
        <p:txBody>
          <a:bodyPr>
            <a:spAutoFit/>
          </a:bodyPr>
          <a:lstStyle/>
          <a:p>
            <a:pPr eaLnBrk="1" hangingPunct="1"/>
            <a:r>
              <a:rPr lang="en-US" sz="2000" b="1"/>
              <a:t>function </a:t>
            </a:r>
            <a:r>
              <a:rPr lang="en-US" sz="2000"/>
              <a:t>MINIMAX-DECISION(</a:t>
            </a:r>
            <a:r>
              <a:rPr lang="en-US" sz="2000" i="1"/>
              <a:t>state</a:t>
            </a:r>
            <a:r>
              <a:rPr lang="en-US" sz="2000"/>
              <a:t>)</a:t>
            </a:r>
            <a:r>
              <a:rPr lang="en-US" sz="2000" b="1"/>
              <a:t> returns </a:t>
            </a:r>
            <a:r>
              <a:rPr lang="en-US" sz="2000" i="1"/>
              <a:t>an action</a:t>
            </a:r>
          </a:p>
          <a:p>
            <a:pPr eaLnBrk="1" hangingPunct="1"/>
            <a:r>
              <a:rPr lang="en-US" sz="2000" b="1"/>
              <a:t>       inputs: </a:t>
            </a:r>
            <a:r>
              <a:rPr lang="en-US" sz="2000" i="1"/>
              <a:t>state</a:t>
            </a:r>
            <a:r>
              <a:rPr lang="en-US" sz="2000"/>
              <a:t>, current state in game</a:t>
            </a:r>
          </a:p>
          <a:p>
            <a:pPr eaLnBrk="1" hangingPunct="1"/>
            <a:r>
              <a:rPr lang="en-US" sz="2000" b="1"/>
              <a:t>        </a:t>
            </a:r>
            <a:r>
              <a:rPr lang="en-US" sz="2000" i="1"/>
              <a:t>v</a:t>
            </a:r>
            <a:r>
              <a:rPr lang="en-US" sz="2000">
                <a:sym typeface="Symbol" pitchFamily="18" charset="2"/>
              </a:rPr>
              <a:t></a:t>
            </a:r>
            <a:r>
              <a:rPr lang="en-US" sz="2000">
                <a:latin typeface="MS Shell Dlg" charset="0"/>
              </a:rPr>
              <a:t>MAX-VALUE(</a:t>
            </a:r>
            <a:r>
              <a:rPr lang="en-US" sz="2000" i="1">
                <a:latin typeface="MS Shell Dlg" charset="0"/>
              </a:rPr>
              <a:t>state</a:t>
            </a:r>
            <a:r>
              <a:rPr lang="en-US" sz="2000">
                <a:latin typeface="MS Shell Dlg" charset="0"/>
              </a:rPr>
              <a:t>)</a:t>
            </a:r>
          </a:p>
          <a:p>
            <a:pPr eaLnBrk="1" hangingPunct="1"/>
            <a:r>
              <a:rPr lang="en-US" sz="2000" b="1">
                <a:latin typeface="MS Shell Dlg" charset="0"/>
              </a:rPr>
              <a:t>       return </a:t>
            </a:r>
            <a:r>
              <a:rPr lang="en-US" sz="2000">
                <a:latin typeface="MS Shell Dlg" charset="0"/>
              </a:rPr>
              <a:t>an </a:t>
            </a:r>
            <a:r>
              <a:rPr lang="en-US" sz="2000" i="1">
                <a:latin typeface="MS Shell Dlg" charset="0"/>
              </a:rPr>
              <a:t>action</a:t>
            </a:r>
            <a:r>
              <a:rPr lang="en-US" sz="2000">
                <a:latin typeface="MS Shell Dlg" charset="0"/>
              </a:rPr>
              <a:t> in SUCCESSORS(</a:t>
            </a:r>
            <a:r>
              <a:rPr lang="en-US" sz="2000" i="1">
                <a:latin typeface="MS Shell Dlg" charset="0"/>
              </a:rPr>
              <a:t>state</a:t>
            </a:r>
            <a:r>
              <a:rPr lang="en-US" sz="2000">
                <a:latin typeface="MS Shell Dlg" charset="0"/>
              </a:rPr>
              <a:t>) with value </a:t>
            </a:r>
            <a:r>
              <a:rPr lang="en-US" sz="2000" i="1">
                <a:latin typeface="MS Shell Dlg" charset="0"/>
              </a:rPr>
              <a:t>v</a:t>
            </a:r>
            <a:endParaRPr lang="en-US" sz="2000" i="1"/>
          </a:p>
        </p:txBody>
      </p:sp>
      <p:sp>
        <p:nvSpPr>
          <p:cNvPr id="20486" name="Text Box 4"/>
          <p:cNvSpPr txBox="1">
            <a:spLocks noChangeArrowheads="1"/>
          </p:cNvSpPr>
          <p:nvPr/>
        </p:nvSpPr>
        <p:spPr bwMode="auto">
          <a:xfrm>
            <a:off x="1066800" y="4360863"/>
            <a:ext cx="6784975" cy="1920875"/>
          </a:xfrm>
          <a:prstGeom prst="rect">
            <a:avLst/>
          </a:prstGeom>
          <a:noFill/>
          <a:ln w="12700">
            <a:noFill/>
            <a:miter lim="800000"/>
            <a:headEnd type="none" w="sm" len="sm"/>
            <a:tailEnd type="none" w="sm" len="sm"/>
          </a:ln>
        </p:spPr>
        <p:txBody>
          <a:bodyPr>
            <a:spAutoFit/>
          </a:bodyPr>
          <a:lstStyle/>
          <a:p>
            <a:pPr eaLnBrk="1" hangingPunct="1"/>
            <a:r>
              <a:rPr lang="en-US" sz="2000" b="1">
                <a:solidFill>
                  <a:srgbClr val="990099"/>
                </a:solidFill>
              </a:rPr>
              <a:t>function </a:t>
            </a:r>
            <a:r>
              <a:rPr lang="en-US" sz="2000">
                <a:solidFill>
                  <a:srgbClr val="990099"/>
                </a:solidFill>
              </a:rPr>
              <a:t>MIN-VALUE(</a:t>
            </a:r>
            <a:r>
              <a:rPr lang="en-US" sz="2000" i="1">
                <a:solidFill>
                  <a:srgbClr val="990099"/>
                </a:solidFill>
              </a:rPr>
              <a:t>state</a:t>
            </a:r>
            <a:r>
              <a:rPr lang="en-US" sz="2000">
                <a:solidFill>
                  <a:srgbClr val="990099"/>
                </a:solidFill>
              </a:rPr>
              <a:t>)</a:t>
            </a:r>
            <a:r>
              <a:rPr lang="en-US" sz="2000" b="1">
                <a:solidFill>
                  <a:srgbClr val="990099"/>
                </a:solidFill>
              </a:rPr>
              <a:t> returns </a:t>
            </a:r>
            <a:r>
              <a:rPr lang="en-US" sz="2000" i="1">
                <a:solidFill>
                  <a:srgbClr val="990099"/>
                </a:solidFill>
              </a:rPr>
              <a:t>a utility value</a:t>
            </a:r>
          </a:p>
          <a:p>
            <a:pPr eaLnBrk="1" hangingPunct="1"/>
            <a:r>
              <a:rPr lang="en-US" sz="2000" b="1">
                <a:solidFill>
                  <a:srgbClr val="990099"/>
                </a:solidFill>
              </a:rPr>
              <a:t>        if </a:t>
            </a:r>
            <a:r>
              <a:rPr lang="en-US" sz="2000">
                <a:solidFill>
                  <a:srgbClr val="990099"/>
                </a:solidFill>
              </a:rPr>
              <a:t>TERMINAL-TEST(</a:t>
            </a:r>
            <a:r>
              <a:rPr lang="en-US" sz="2000" i="1">
                <a:solidFill>
                  <a:srgbClr val="990099"/>
                </a:solidFill>
              </a:rPr>
              <a:t>state</a:t>
            </a:r>
            <a:r>
              <a:rPr lang="en-US" sz="2000">
                <a:solidFill>
                  <a:srgbClr val="990099"/>
                </a:solidFill>
              </a:rPr>
              <a:t>) </a:t>
            </a:r>
            <a:r>
              <a:rPr lang="en-US" sz="2000" b="1">
                <a:solidFill>
                  <a:srgbClr val="990099"/>
                </a:solidFill>
              </a:rPr>
              <a:t>then return</a:t>
            </a:r>
            <a:r>
              <a:rPr lang="en-US" sz="2000">
                <a:solidFill>
                  <a:srgbClr val="990099"/>
                </a:solidFill>
              </a:rPr>
              <a:t> UTILITY(</a:t>
            </a:r>
            <a:r>
              <a:rPr lang="en-US" sz="2000" i="1">
                <a:solidFill>
                  <a:srgbClr val="990099"/>
                </a:solidFill>
              </a:rPr>
              <a:t>state</a:t>
            </a:r>
            <a:r>
              <a:rPr lang="en-US" sz="2000">
                <a:solidFill>
                  <a:srgbClr val="990099"/>
                </a:solidFill>
              </a:rPr>
              <a:t>)</a:t>
            </a:r>
            <a:endParaRPr lang="en-US" sz="2000" b="1">
              <a:solidFill>
                <a:srgbClr val="990099"/>
              </a:solidFill>
            </a:endParaRP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p>
          <a:p>
            <a:pPr eaLnBrk="1" hangingPunct="1"/>
            <a:r>
              <a:rPr lang="en-US" sz="2000" b="1">
                <a:solidFill>
                  <a:srgbClr val="990099"/>
                </a:solidFill>
                <a:latin typeface="MS Shell Dlg" charset="0"/>
              </a:rPr>
              <a:t>        for </a:t>
            </a:r>
            <a:r>
              <a:rPr lang="en-US" sz="2000" i="1">
                <a:solidFill>
                  <a:srgbClr val="990099"/>
                </a:solidFill>
                <a:latin typeface="MS Shell Dlg" charset="0"/>
              </a:rPr>
              <a:t>a,s</a:t>
            </a:r>
            <a:r>
              <a:rPr lang="en-US" sz="2000">
                <a:solidFill>
                  <a:srgbClr val="990099"/>
                </a:solidFill>
                <a:latin typeface="MS Shell Dlg" charset="0"/>
              </a:rPr>
              <a:t> in SUCCESSORS(</a:t>
            </a:r>
            <a:r>
              <a:rPr lang="en-US" sz="2000" i="1">
                <a:solidFill>
                  <a:srgbClr val="990099"/>
                </a:solidFill>
                <a:latin typeface="MS Shell Dlg" charset="0"/>
              </a:rPr>
              <a:t>state</a:t>
            </a:r>
            <a:r>
              <a:rPr lang="en-US" sz="2000">
                <a:solidFill>
                  <a:srgbClr val="990099"/>
                </a:solidFill>
                <a:latin typeface="MS Shell Dlg" charset="0"/>
              </a:rPr>
              <a:t>) </a:t>
            </a:r>
            <a:r>
              <a:rPr lang="en-US" sz="2000" b="1">
                <a:solidFill>
                  <a:srgbClr val="990099"/>
                </a:solidFill>
                <a:latin typeface="MS Shell Dlg" charset="0"/>
              </a:rPr>
              <a:t>do</a:t>
            </a:r>
          </a:p>
          <a:p>
            <a:pPr eaLnBrk="1" hangingPunct="1"/>
            <a:r>
              <a:rPr lang="en-US" sz="2000" b="1">
                <a:solidFill>
                  <a:srgbClr val="990099"/>
                </a:solidFill>
              </a:rPr>
              <a:t>           </a:t>
            </a:r>
            <a:r>
              <a:rPr lang="en-US" sz="2000" i="1">
                <a:solidFill>
                  <a:srgbClr val="990099"/>
                </a:solidFill>
              </a:rPr>
              <a:t>v </a:t>
            </a:r>
            <a:r>
              <a:rPr lang="en-US" sz="2000">
                <a:solidFill>
                  <a:srgbClr val="990099"/>
                </a:solidFill>
                <a:sym typeface="Symbol" pitchFamily="18" charset="2"/>
              </a:rPr>
              <a:t></a:t>
            </a:r>
            <a:r>
              <a:rPr lang="en-US" sz="2000">
                <a:solidFill>
                  <a:srgbClr val="990099"/>
                </a:solidFill>
              </a:rPr>
              <a:t> </a:t>
            </a:r>
            <a:r>
              <a:rPr lang="en-US" sz="2000">
                <a:solidFill>
                  <a:srgbClr val="990099"/>
                </a:solidFill>
                <a:latin typeface="MS Shell Dlg" charset="0"/>
              </a:rPr>
              <a:t>MIN(</a:t>
            </a:r>
            <a:r>
              <a:rPr lang="en-US" sz="2000" i="1">
                <a:solidFill>
                  <a:srgbClr val="990099"/>
                </a:solidFill>
                <a:latin typeface="MS Shell Dlg" charset="0"/>
              </a:rPr>
              <a:t>v, MAX-VALUE(s)</a:t>
            </a:r>
            <a:r>
              <a:rPr lang="en-US" sz="2000">
                <a:solidFill>
                  <a:srgbClr val="990099"/>
                </a:solidFill>
                <a:latin typeface="MS Shell Dlg" charset="0"/>
              </a:rPr>
              <a:t> )</a:t>
            </a:r>
          </a:p>
          <a:p>
            <a:pPr eaLnBrk="1" hangingPunct="1"/>
            <a:r>
              <a:rPr lang="en-US" sz="2000" b="1">
                <a:latin typeface="MS Shell Dlg" charset="0"/>
              </a:rPr>
              <a:t>        return </a:t>
            </a:r>
            <a:r>
              <a:rPr lang="en-US" sz="2000" i="1">
                <a:sym typeface="Symbol" pitchFamily="18" charset="2"/>
              </a:rPr>
              <a:t>v</a:t>
            </a:r>
          </a:p>
        </p:txBody>
      </p:sp>
      <p:sp>
        <p:nvSpPr>
          <p:cNvPr id="20487" name="Text Box 5"/>
          <p:cNvSpPr txBox="1">
            <a:spLocks noChangeArrowheads="1"/>
          </p:cNvSpPr>
          <p:nvPr/>
        </p:nvSpPr>
        <p:spPr bwMode="auto">
          <a:xfrm>
            <a:off x="1143000" y="2466975"/>
            <a:ext cx="6708775" cy="1920875"/>
          </a:xfrm>
          <a:prstGeom prst="rect">
            <a:avLst/>
          </a:prstGeom>
          <a:noFill/>
          <a:ln w="12700">
            <a:noFill/>
            <a:miter lim="800000"/>
            <a:headEnd type="none" w="sm" len="sm"/>
            <a:tailEnd type="none" w="sm" len="sm"/>
          </a:ln>
        </p:spPr>
        <p:txBody>
          <a:bodyPr>
            <a:spAutoFit/>
          </a:bodyPr>
          <a:lstStyle/>
          <a:p>
            <a:pPr eaLnBrk="1" hangingPunct="1"/>
            <a:r>
              <a:rPr lang="en-US" sz="2000" b="1" dirty="0">
                <a:solidFill>
                  <a:srgbClr val="0000CC"/>
                </a:solidFill>
              </a:rPr>
              <a:t>function </a:t>
            </a:r>
            <a:r>
              <a:rPr lang="en-US" sz="2000" dirty="0">
                <a:solidFill>
                  <a:srgbClr val="0000CC"/>
                </a:solidFill>
              </a:rPr>
              <a:t>MAX-VALUE(</a:t>
            </a:r>
            <a:r>
              <a:rPr lang="en-US" sz="2000" i="1" dirty="0">
                <a:solidFill>
                  <a:srgbClr val="0000CC"/>
                </a:solidFill>
              </a:rPr>
              <a:t>state</a:t>
            </a:r>
            <a:r>
              <a:rPr lang="en-US" sz="2000" dirty="0">
                <a:solidFill>
                  <a:srgbClr val="0000CC"/>
                </a:solidFill>
              </a:rPr>
              <a:t>)</a:t>
            </a:r>
            <a:r>
              <a:rPr lang="en-US" sz="2000" b="1" dirty="0">
                <a:solidFill>
                  <a:srgbClr val="0000CC"/>
                </a:solidFill>
              </a:rPr>
              <a:t> returns </a:t>
            </a:r>
            <a:r>
              <a:rPr lang="en-US" sz="2000" i="1" dirty="0">
                <a:solidFill>
                  <a:srgbClr val="0000CC"/>
                </a:solidFill>
              </a:rPr>
              <a:t>a utility value</a:t>
            </a:r>
          </a:p>
          <a:p>
            <a:pPr eaLnBrk="1" hangingPunct="1"/>
            <a:r>
              <a:rPr lang="en-US" sz="2000" b="1" dirty="0">
                <a:solidFill>
                  <a:srgbClr val="0000CC"/>
                </a:solidFill>
              </a:rPr>
              <a:t>        if </a:t>
            </a:r>
            <a:r>
              <a:rPr lang="en-US" sz="2000" dirty="0">
                <a:solidFill>
                  <a:srgbClr val="0000CC"/>
                </a:solidFill>
              </a:rPr>
              <a:t>TERMINAL-TEST(</a:t>
            </a:r>
            <a:r>
              <a:rPr lang="en-US" sz="2000" i="1" dirty="0">
                <a:solidFill>
                  <a:srgbClr val="0000CC"/>
                </a:solidFill>
              </a:rPr>
              <a:t>state</a:t>
            </a:r>
            <a:r>
              <a:rPr lang="en-US" sz="2000" dirty="0">
                <a:solidFill>
                  <a:srgbClr val="0000CC"/>
                </a:solidFill>
              </a:rPr>
              <a:t>) </a:t>
            </a:r>
            <a:r>
              <a:rPr lang="en-US" sz="2000" b="1" dirty="0">
                <a:solidFill>
                  <a:srgbClr val="0000CC"/>
                </a:solidFill>
              </a:rPr>
              <a:t>then return</a:t>
            </a:r>
            <a:r>
              <a:rPr lang="en-US" sz="2000" dirty="0">
                <a:solidFill>
                  <a:srgbClr val="0000CC"/>
                </a:solidFill>
              </a:rPr>
              <a:t> UTILITY(</a:t>
            </a:r>
            <a:r>
              <a:rPr lang="en-US" sz="2000" i="1" dirty="0">
                <a:solidFill>
                  <a:srgbClr val="0000CC"/>
                </a:solidFill>
              </a:rPr>
              <a:t>state</a:t>
            </a:r>
            <a:r>
              <a:rPr lang="en-US" sz="2000" dirty="0">
                <a:solidFill>
                  <a:srgbClr val="0000CC"/>
                </a:solidFill>
              </a:rPr>
              <a:t>)</a:t>
            </a:r>
            <a:endParaRPr lang="en-US" sz="2000" b="1" dirty="0">
              <a:solidFill>
                <a:srgbClr val="0000CC"/>
              </a:solidFill>
            </a:endParaRPr>
          </a:p>
          <a:p>
            <a:pPr eaLnBrk="1" hangingPunct="1"/>
            <a:r>
              <a:rPr lang="en-US" sz="2000" b="1" dirty="0">
                <a:solidFill>
                  <a:srgbClr val="0000CC"/>
                </a:solidFill>
              </a:rPr>
              <a:t>        </a:t>
            </a:r>
            <a:r>
              <a:rPr lang="en-US" sz="2000" i="1">
                <a:solidFill>
                  <a:srgbClr val="0000CC"/>
                </a:solidFill>
              </a:rPr>
              <a:t>v </a:t>
            </a:r>
            <a:r>
              <a:rPr lang="en-US" sz="2000" smtClean="0">
                <a:solidFill>
                  <a:srgbClr val="0000CC"/>
                </a:solidFill>
                <a:sym typeface="Symbol" pitchFamily="18" charset="2"/>
              </a:rPr>
              <a:t></a:t>
            </a:r>
            <a:r>
              <a:rPr lang="en-US" sz="2000" smtClean="0">
                <a:solidFill>
                  <a:srgbClr val="0000CC"/>
                </a:solidFill>
              </a:rPr>
              <a:t> -∞</a:t>
            </a:r>
            <a:endParaRPr lang="en-US" sz="2000" dirty="0">
              <a:solidFill>
                <a:srgbClr val="0000CC"/>
              </a:solidFill>
            </a:endParaRPr>
          </a:p>
          <a:p>
            <a:pPr eaLnBrk="1" hangingPunct="1"/>
            <a:r>
              <a:rPr lang="en-US" sz="2000" b="1" dirty="0">
                <a:solidFill>
                  <a:srgbClr val="0000CC"/>
                </a:solidFill>
                <a:latin typeface="MS Shell Dlg" charset="0"/>
              </a:rPr>
              <a:t>        for </a:t>
            </a:r>
            <a:r>
              <a:rPr lang="en-US" sz="2000" i="1" dirty="0" err="1">
                <a:solidFill>
                  <a:srgbClr val="0000CC"/>
                </a:solidFill>
                <a:latin typeface="MS Shell Dlg" charset="0"/>
              </a:rPr>
              <a:t>a,s</a:t>
            </a:r>
            <a:r>
              <a:rPr lang="en-US" sz="2000" dirty="0">
                <a:solidFill>
                  <a:srgbClr val="0000CC"/>
                </a:solidFill>
                <a:latin typeface="MS Shell Dlg" charset="0"/>
              </a:rPr>
              <a:t> in SUCCESSORS(</a:t>
            </a:r>
            <a:r>
              <a:rPr lang="en-US" sz="2000" i="1" dirty="0">
                <a:solidFill>
                  <a:srgbClr val="0000CC"/>
                </a:solidFill>
                <a:latin typeface="MS Shell Dlg" charset="0"/>
              </a:rPr>
              <a:t>state</a:t>
            </a:r>
            <a:r>
              <a:rPr lang="en-US" sz="2000" dirty="0">
                <a:solidFill>
                  <a:srgbClr val="0000CC"/>
                </a:solidFill>
                <a:latin typeface="MS Shell Dlg" charset="0"/>
              </a:rPr>
              <a:t>) </a:t>
            </a:r>
            <a:r>
              <a:rPr lang="en-US" sz="2000" b="1" dirty="0">
                <a:solidFill>
                  <a:srgbClr val="0000CC"/>
                </a:solidFill>
                <a:latin typeface="MS Shell Dlg" charset="0"/>
              </a:rPr>
              <a:t>do</a:t>
            </a:r>
          </a:p>
          <a:p>
            <a:pPr eaLnBrk="1" hangingPunct="1"/>
            <a:r>
              <a:rPr lang="en-US" sz="2000" b="1" dirty="0">
                <a:solidFill>
                  <a:srgbClr val="0000CC"/>
                </a:solidFill>
              </a:rPr>
              <a:t>           </a:t>
            </a:r>
            <a:r>
              <a:rPr lang="en-US" sz="2000" i="1" dirty="0">
                <a:solidFill>
                  <a:srgbClr val="0000CC"/>
                </a:solidFill>
              </a:rPr>
              <a:t>v </a:t>
            </a:r>
            <a:r>
              <a:rPr lang="en-US" sz="2000" dirty="0">
                <a:solidFill>
                  <a:srgbClr val="0000CC"/>
                </a:solidFill>
                <a:sym typeface="Symbol" pitchFamily="18" charset="2"/>
              </a:rPr>
              <a:t></a:t>
            </a:r>
            <a:r>
              <a:rPr lang="en-US" sz="2000" dirty="0">
                <a:solidFill>
                  <a:srgbClr val="0000CC"/>
                </a:solidFill>
              </a:rPr>
              <a:t> </a:t>
            </a:r>
            <a:r>
              <a:rPr lang="en-US" sz="2000" dirty="0">
                <a:solidFill>
                  <a:srgbClr val="0000CC"/>
                </a:solidFill>
                <a:latin typeface="MS Shell Dlg" charset="0"/>
              </a:rPr>
              <a:t>MAX(</a:t>
            </a:r>
            <a:r>
              <a:rPr lang="en-US" sz="2000" i="1" dirty="0">
                <a:solidFill>
                  <a:srgbClr val="0000CC"/>
                </a:solidFill>
                <a:latin typeface="MS Shell Dlg" charset="0"/>
              </a:rPr>
              <a:t>v, MIN-VALUE(s)</a:t>
            </a:r>
            <a:r>
              <a:rPr lang="en-US" sz="2000" dirty="0">
                <a:solidFill>
                  <a:srgbClr val="0000CC"/>
                </a:solidFill>
                <a:latin typeface="MS Shell Dlg" charset="0"/>
              </a:rPr>
              <a:t> )</a:t>
            </a:r>
          </a:p>
          <a:p>
            <a:pPr eaLnBrk="1" hangingPunct="1"/>
            <a:r>
              <a:rPr lang="en-US" sz="2000" b="1" dirty="0">
                <a:solidFill>
                  <a:srgbClr val="0000CC"/>
                </a:solidFill>
                <a:latin typeface="MS Shell Dlg" charset="0"/>
              </a:rPr>
              <a:t>        return </a:t>
            </a:r>
            <a:r>
              <a:rPr lang="en-US" sz="2000" i="1" dirty="0">
                <a:solidFill>
                  <a:srgbClr val="0000CC"/>
                </a:solidFill>
                <a:sym typeface="Symbol" pitchFamily="18" charset="2"/>
              </a:rPr>
              <a:t>v</a:t>
            </a:r>
          </a:p>
        </p:txBody>
      </p:sp>
      <p:sp>
        <p:nvSpPr>
          <p:cNvPr id="20488" name="Line 6"/>
          <p:cNvSpPr>
            <a:spLocks noChangeShapeType="1"/>
          </p:cNvSpPr>
          <p:nvPr/>
        </p:nvSpPr>
        <p:spPr bwMode="auto">
          <a:xfrm>
            <a:off x="1047750" y="25146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0489" name="Line 7"/>
          <p:cNvSpPr>
            <a:spLocks noChangeShapeType="1"/>
          </p:cNvSpPr>
          <p:nvPr/>
        </p:nvSpPr>
        <p:spPr bwMode="auto">
          <a:xfrm>
            <a:off x="1047750" y="4343400"/>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1195016" name="Rectangle 8"/>
          <p:cNvSpPr>
            <a:spLocks noChangeArrowheads="1"/>
          </p:cNvSpPr>
          <p:nvPr/>
        </p:nvSpPr>
        <p:spPr bwMode="auto">
          <a:xfrm>
            <a:off x="1600200" y="1752600"/>
            <a:ext cx="310515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8" name="Rectangle 10"/>
          <p:cNvSpPr>
            <a:spLocks noChangeArrowheads="1"/>
          </p:cNvSpPr>
          <p:nvPr/>
        </p:nvSpPr>
        <p:spPr bwMode="auto">
          <a:xfrm>
            <a:off x="1657350" y="3733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1195019" name="Rectangle 11"/>
          <p:cNvSpPr>
            <a:spLocks noChangeArrowheads="1"/>
          </p:cNvSpPr>
          <p:nvPr/>
        </p:nvSpPr>
        <p:spPr bwMode="auto">
          <a:xfrm>
            <a:off x="1657350" y="5638800"/>
            <a:ext cx="3733800" cy="3048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268239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5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950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95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6" grpId="0" animBg="1"/>
      <p:bldP spid="1195018" grpId="0" animBg="1"/>
      <p:bldP spid="11950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9834" y="1191049"/>
            <a:ext cx="5930602" cy="291353"/>
          </a:xfrm>
          <a:prstGeom prst="rect">
            <a:avLst/>
          </a:prstGeom>
        </p:spPr>
        <p:txBody>
          <a:bodyPr wrap="square" lIns="0" tIns="0" rIns="0" bIns="0" rtlCol="0">
            <a:noAutofit/>
          </a:bodyPr>
          <a:lstStyle/>
          <a:p>
            <a:pPr marL="11397">
              <a:lnSpc>
                <a:spcPts val="2288"/>
              </a:lnSpc>
              <a:spcBef>
                <a:spcPts val="114"/>
              </a:spcBef>
            </a:pPr>
            <a:endParaRPr sz="2200" dirty="0">
              <a:latin typeface="Times New Roman"/>
              <a:cs typeface="Times New Roman"/>
            </a:endParaRPr>
          </a:p>
        </p:txBody>
      </p:sp>
      <p:sp>
        <p:nvSpPr>
          <p:cNvPr id="4" name="Title 3"/>
          <p:cNvSpPr>
            <a:spLocks noGrp="1"/>
          </p:cNvSpPr>
          <p:nvPr>
            <p:ph type="title"/>
          </p:nvPr>
        </p:nvSpPr>
        <p:spPr>
          <a:xfrm>
            <a:off x="457200" y="609600"/>
            <a:ext cx="8534400" cy="457200"/>
          </a:xfrm>
        </p:spPr>
        <p:txBody>
          <a:bodyPr/>
          <a:lstStyle/>
          <a:p>
            <a:r>
              <a:rPr lang="en-US" sz="2800" dirty="0">
                <a:ea typeface="ＭＳ Ｐゴシック" pitchFamily="34" charset="-128"/>
              </a:rPr>
              <a:t>Ratings of human &amp; computer chess champions</a:t>
            </a:r>
          </a:p>
        </p:txBody>
      </p:sp>
      <p:sp>
        <p:nvSpPr>
          <p:cNvPr id="3" name="Date Placeholder 2"/>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5" name="Slide Number Placeholder 4"/>
          <p:cNvSpPr>
            <a:spLocks noGrp="1"/>
          </p:cNvSpPr>
          <p:nvPr>
            <p:ph type="sldNum" sz="quarter" idx="12"/>
          </p:nvPr>
        </p:nvSpPr>
        <p:spPr/>
        <p:txBody>
          <a:bodyPr/>
          <a:lstStyle/>
          <a:p>
            <a:pPr>
              <a:defRPr/>
            </a:pPr>
            <a:r>
              <a:rPr lang="en-US"/>
              <a:t>       </a:t>
            </a:r>
            <a:fld id="{A0DDEB7C-4B19-4F57-AA21-A82D82E3DBF2}" type="slidenum">
              <a:rPr lang="en-US" smtClean="0"/>
              <a:pPr>
                <a:defRPr/>
              </a:pPr>
              <a:t>5</a:t>
            </a:fld>
            <a:endParaRPr lang="en-US"/>
          </a:p>
        </p:txBody>
      </p:sp>
      <p:pic>
        <p:nvPicPr>
          <p:cNvPr id="6" name="Picture 2" descr="https://pbs.twimg.com/media/C5tJ-FYU4AA9Q6t.jpg">
            <a:extLst>
              <a:ext uri="{FF2B5EF4-FFF2-40B4-BE49-F238E27FC236}">
                <a16:creationId xmlns:a16="http://schemas.microsoft.com/office/drawing/2014/main" xmlns="" id="{97C66875-D1CF-4DC4-9257-6DCBCF482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64005" y="1191049"/>
            <a:ext cx="6170195" cy="466526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A8231AE5-4B3E-4A2D-8C96-4D60FBF37400}"/>
              </a:ext>
            </a:extLst>
          </p:cNvPr>
          <p:cNvSpPr txBox="1"/>
          <p:nvPr/>
        </p:nvSpPr>
        <p:spPr bwMode="auto">
          <a:xfrm>
            <a:off x="2514600" y="5980567"/>
            <a:ext cx="8153400" cy="297889"/>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sz="1400" i="1" dirty="0">
                <a:solidFill>
                  <a:srgbClr val="000000"/>
                </a:solidFill>
              </a:rPr>
              <a:t>https://srconstantin.wordpress.com/2017/01/28/performance-trends-in-ai/</a:t>
            </a:r>
          </a:p>
        </p:txBody>
      </p:sp>
    </p:spTree>
    <p:extLst>
      <p:ext uri="{BB962C8B-B14F-4D97-AF65-F5344CB8AC3E}">
        <p14:creationId xmlns:p14="http://schemas.microsoft.com/office/powerpoint/2010/main" val="422458084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3555" name="Slide Number Placeholder 5"/>
          <p:cNvSpPr>
            <a:spLocks noGrp="1"/>
          </p:cNvSpPr>
          <p:nvPr>
            <p:ph type="sldNum" sz="quarter" idx="12"/>
          </p:nvPr>
        </p:nvSpPr>
        <p:spPr>
          <a:noFill/>
        </p:spPr>
        <p:txBody>
          <a:bodyPr/>
          <a:lstStyle/>
          <a:p>
            <a:r>
              <a:rPr lang="en-US"/>
              <a:t>       </a:t>
            </a:r>
            <a:fld id="{A804F608-3147-4B33-9D6E-E136A48527D3}" type="slidenum">
              <a:rPr lang="en-US" smtClean="0"/>
              <a:pPr/>
              <a:t>50</a:t>
            </a:fld>
            <a:endParaRPr lang="en-US"/>
          </a:p>
        </p:txBody>
      </p:sp>
      <p:sp>
        <p:nvSpPr>
          <p:cNvPr id="23556" name="Rectangle 2"/>
          <p:cNvSpPr>
            <a:spLocks noGrp="1" noChangeArrowheads="1"/>
          </p:cNvSpPr>
          <p:nvPr>
            <p:ph type="title"/>
          </p:nvPr>
        </p:nvSpPr>
        <p:spPr/>
        <p:txBody>
          <a:bodyPr/>
          <a:lstStyle/>
          <a:p>
            <a:r>
              <a:rPr lang="en-US">
                <a:ea typeface="ＭＳ Ｐゴシック" pitchFamily="34" charset="-128"/>
              </a:rPr>
              <a:t>Alpha-Beta Pruning</a:t>
            </a:r>
          </a:p>
        </p:txBody>
      </p:sp>
      <p:sp>
        <p:nvSpPr>
          <p:cNvPr id="23557" name="Rectangle 42"/>
          <p:cNvSpPr>
            <a:spLocks noGrp="1" noChangeArrowheads="1"/>
          </p:cNvSpPr>
          <p:nvPr>
            <p:ph type="body" idx="1"/>
          </p:nvPr>
        </p:nvSpPr>
        <p:spPr/>
        <p:txBody>
          <a:bodyPr/>
          <a:lstStyle/>
          <a:p>
            <a:r>
              <a:rPr lang="en-US" dirty="0">
                <a:ea typeface="ＭＳ Ｐゴシック" pitchFamily="34" charset="-128"/>
              </a:rPr>
              <a:t>A way to improve the performance of the Minimax Procedure </a:t>
            </a:r>
          </a:p>
          <a:p>
            <a:r>
              <a:rPr lang="en-US" dirty="0">
                <a:ea typeface="ＭＳ Ｐゴシック" pitchFamily="34" charset="-128"/>
              </a:rPr>
              <a:t>Basic idea: </a:t>
            </a:r>
            <a:r>
              <a:rPr lang="en-US" i="1" dirty="0">
                <a:ea typeface="ＭＳ Ｐゴシック" pitchFamily="34" charset="-128"/>
              </a:rPr>
              <a:t>“If you have an idea which is surely bad, don’t take the time to see how truly awful it is”</a:t>
            </a:r>
            <a:r>
              <a:rPr lang="en-US" dirty="0">
                <a:ea typeface="ＭＳ Ｐゴシック" pitchFamily="34" charset="-128"/>
              </a:rPr>
              <a:t> ~ Pat Winston</a:t>
            </a:r>
          </a:p>
        </p:txBody>
      </p:sp>
      <p:sp>
        <p:nvSpPr>
          <p:cNvPr id="23558" name="AutoShape 43"/>
          <p:cNvSpPr>
            <a:spLocks noChangeArrowheads="1"/>
          </p:cNvSpPr>
          <p:nvPr/>
        </p:nvSpPr>
        <p:spPr bwMode="auto">
          <a:xfrm>
            <a:off x="1676400" y="3352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59" name="AutoShape 44"/>
          <p:cNvSpPr>
            <a:spLocks noChangeArrowheads="1"/>
          </p:cNvSpPr>
          <p:nvPr/>
        </p:nvSpPr>
        <p:spPr bwMode="auto">
          <a:xfrm flipV="1">
            <a:off x="23622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0" name="AutoShape 45"/>
          <p:cNvSpPr>
            <a:spLocks noChangeArrowheads="1"/>
          </p:cNvSpPr>
          <p:nvPr/>
        </p:nvSpPr>
        <p:spPr bwMode="auto">
          <a:xfrm flipV="1">
            <a:off x="1066800" y="41910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1" name="AutoShape 46"/>
          <p:cNvSpPr>
            <a:spLocks noChangeArrowheads="1"/>
          </p:cNvSpPr>
          <p:nvPr/>
        </p:nvSpPr>
        <p:spPr bwMode="auto">
          <a:xfrm>
            <a:off x="1371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2" name="AutoShape 47"/>
          <p:cNvSpPr>
            <a:spLocks noChangeArrowheads="1"/>
          </p:cNvSpPr>
          <p:nvPr/>
        </p:nvSpPr>
        <p:spPr bwMode="auto">
          <a:xfrm>
            <a:off x="7620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3" name="AutoShape 48"/>
          <p:cNvSpPr>
            <a:spLocks noChangeArrowheads="1"/>
          </p:cNvSpPr>
          <p:nvPr/>
        </p:nvSpPr>
        <p:spPr bwMode="auto">
          <a:xfrm>
            <a:off x="2743200" y="5257800"/>
            <a:ext cx="327025" cy="381000"/>
          </a:xfrm>
          <a:prstGeom prst="triangle">
            <a:avLst>
              <a:gd name="adj" fmla="val 50000"/>
            </a:avLst>
          </a:prstGeom>
          <a:solidFill>
            <a:schemeClr val="folHlink"/>
          </a:solidFill>
          <a:ln w="9525">
            <a:solidFill>
              <a:schemeClr val="tx1"/>
            </a:solidFill>
            <a:miter lim="800000"/>
            <a:headEnd/>
            <a:tailEnd/>
          </a:ln>
        </p:spPr>
        <p:txBody>
          <a:bodyPr wrap="none" anchor="ctr"/>
          <a:lstStyle/>
          <a:p>
            <a:endParaRPr lang="en-US"/>
          </a:p>
        </p:txBody>
      </p:sp>
      <p:sp>
        <p:nvSpPr>
          <p:cNvPr id="23564" name="AutoShape 49"/>
          <p:cNvSpPr>
            <a:spLocks noChangeArrowheads="1"/>
          </p:cNvSpPr>
          <p:nvPr/>
        </p:nvSpPr>
        <p:spPr bwMode="auto">
          <a:xfrm>
            <a:off x="2133600" y="5257800"/>
            <a:ext cx="327025" cy="381000"/>
          </a:xfrm>
          <a:prstGeom prst="triangle">
            <a:avLst>
              <a:gd name="adj" fmla="val 50000"/>
            </a:avLst>
          </a:prstGeom>
          <a:solidFill>
            <a:schemeClr val="bg2"/>
          </a:solidFill>
          <a:ln w="9525">
            <a:solidFill>
              <a:schemeClr val="tx1"/>
            </a:solidFill>
            <a:miter lim="800000"/>
            <a:headEnd/>
            <a:tailEnd/>
          </a:ln>
        </p:spPr>
        <p:txBody>
          <a:bodyPr wrap="none" anchor="ctr"/>
          <a:lstStyle/>
          <a:p>
            <a:endParaRPr lang="en-US"/>
          </a:p>
        </p:txBody>
      </p:sp>
      <p:sp>
        <p:nvSpPr>
          <p:cNvPr id="23565" name="Line 50"/>
          <p:cNvSpPr>
            <a:spLocks noChangeShapeType="1"/>
          </p:cNvSpPr>
          <p:nvPr/>
        </p:nvSpPr>
        <p:spPr bwMode="auto">
          <a:xfrm flipV="1">
            <a:off x="1219200" y="3733800"/>
            <a:ext cx="609600" cy="457200"/>
          </a:xfrm>
          <a:prstGeom prst="line">
            <a:avLst/>
          </a:prstGeom>
          <a:noFill/>
          <a:ln w="38100">
            <a:solidFill>
              <a:schemeClr val="tx1"/>
            </a:solidFill>
            <a:round/>
            <a:headEnd/>
            <a:tailEnd/>
          </a:ln>
        </p:spPr>
        <p:txBody>
          <a:bodyPr wrap="none" anchor="ctr"/>
          <a:lstStyle/>
          <a:p>
            <a:endParaRPr lang="en-US"/>
          </a:p>
        </p:txBody>
      </p:sp>
      <p:sp>
        <p:nvSpPr>
          <p:cNvPr id="23566" name="Line 51"/>
          <p:cNvSpPr>
            <a:spLocks noChangeShapeType="1"/>
          </p:cNvSpPr>
          <p:nvPr/>
        </p:nvSpPr>
        <p:spPr bwMode="auto">
          <a:xfrm flipH="1" flipV="1">
            <a:off x="1828800" y="3733800"/>
            <a:ext cx="685800" cy="457200"/>
          </a:xfrm>
          <a:prstGeom prst="line">
            <a:avLst/>
          </a:prstGeom>
          <a:noFill/>
          <a:ln w="38100">
            <a:solidFill>
              <a:schemeClr val="tx1"/>
            </a:solidFill>
            <a:round/>
            <a:headEnd/>
            <a:tailEnd/>
          </a:ln>
        </p:spPr>
        <p:txBody>
          <a:bodyPr wrap="none" anchor="ctr"/>
          <a:lstStyle/>
          <a:p>
            <a:endParaRPr lang="en-US"/>
          </a:p>
        </p:txBody>
      </p:sp>
      <p:sp>
        <p:nvSpPr>
          <p:cNvPr id="23567" name="Line 52"/>
          <p:cNvSpPr>
            <a:spLocks noChangeShapeType="1"/>
          </p:cNvSpPr>
          <p:nvPr/>
        </p:nvSpPr>
        <p:spPr bwMode="auto">
          <a:xfrm flipV="1">
            <a:off x="9144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8" name="Line 53"/>
          <p:cNvSpPr>
            <a:spLocks noChangeShapeType="1"/>
          </p:cNvSpPr>
          <p:nvPr/>
        </p:nvSpPr>
        <p:spPr bwMode="auto">
          <a:xfrm flipH="1" flipV="1">
            <a:off x="1219200" y="4572000"/>
            <a:ext cx="304800" cy="685800"/>
          </a:xfrm>
          <a:prstGeom prst="line">
            <a:avLst/>
          </a:prstGeom>
          <a:noFill/>
          <a:ln w="38100">
            <a:solidFill>
              <a:schemeClr val="tx1"/>
            </a:solidFill>
            <a:round/>
            <a:headEnd/>
            <a:tailEnd/>
          </a:ln>
        </p:spPr>
        <p:txBody>
          <a:bodyPr wrap="none" anchor="ctr"/>
          <a:lstStyle/>
          <a:p>
            <a:endParaRPr lang="en-US"/>
          </a:p>
        </p:txBody>
      </p:sp>
      <p:sp>
        <p:nvSpPr>
          <p:cNvPr id="23569" name="Line 54"/>
          <p:cNvSpPr>
            <a:spLocks noChangeShapeType="1"/>
          </p:cNvSpPr>
          <p:nvPr/>
        </p:nvSpPr>
        <p:spPr bwMode="auto">
          <a:xfrm flipV="1">
            <a:off x="2286000" y="4572000"/>
            <a:ext cx="228600" cy="685800"/>
          </a:xfrm>
          <a:prstGeom prst="line">
            <a:avLst/>
          </a:prstGeom>
          <a:noFill/>
          <a:ln w="38100">
            <a:solidFill>
              <a:schemeClr val="tx1"/>
            </a:solidFill>
            <a:round/>
            <a:headEnd/>
            <a:tailEnd/>
          </a:ln>
        </p:spPr>
        <p:txBody>
          <a:bodyPr wrap="none" anchor="ctr"/>
          <a:lstStyle/>
          <a:p>
            <a:endParaRPr lang="en-US"/>
          </a:p>
        </p:txBody>
      </p:sp>
      <p:sp>
        <p:nvSpPr>
          <p:cNvPr id="23570" name="Line 55"/>
          <p:cNvSpPr>
            <a:spLocks noChangeShapeType="1"/>
          </p:cNvSpPr>
          <p:nvPr/>
        </p:nvSpPr>
        <p:spPr bwMode="auto">
          <a:xfrm flipH="1" flipV="1">
            <a:off x="2514600" y="4572000"/>
            <a:ext cx="381000" cy="685800"/>
          </a:xfrm>
          <a:prstGeom prst="line">
            <a:avLst/>
          </a:prstGeom>
          <a:noFill/>
          <a:ln w="38100">
            <a:solidFill>
              <a:schemeClr val="tx1"/>
            </a:solidFill>
            <a:round/>
            <a:headEnd/>
            <a:tailEnd/>
          </a:ln>
        </p:spPr>
        <p:txBody>
          <a:bodyPr wrap="none" anchor="ctr"/>
          <a:lstStyle/>
          <a:p>
            <a:endParaRPr lang="en-US"/>
          </a:p>
        </p:txBody>
      </p:sp>
      <p:sp>
        <p:nvSpPr>
          <p:cNvPr id="23571" name="Text Box 56"/>
          <p:cNvSpPr txBox="1">
            <a:spLocks noChangeArrowheads="1"/>
          </p:cNvSpPr>
          <p:nvPr/>
        </p:nvSpPr>
        <p:spPr bwMode="auto">
          <a:xfrm>
            <a:off x="762000" y="5638800"/>
            <a:ext cx="311150" cy="396875"/>
          </a:xfrm>
          <a:prstGeom prst="rect">
            <a:avLst/>
          </a:prstGeom>
          <a:noFill/>
          <a:ln w="9525">
            <a:noFill/>
            <a:miter lim="800000"/>
            <a:headEnd/>
            <a:tailEnd/>
          </a:ln>
        </p:spPr>
        <p:txBody>
          <a:bodyPr wrap="none">
            <a:spAutoFit/>
          </a:bodyPr>
          <a:lstStyle/>
          <a:p>
            <a:r>
              <a:rPr lang="en-US" sz="2000" b="1"/>
              <a:t>2</a:t>
            </a:r>
          </a:p>
        </p:txBody>
      </p:sp>
      <p:sp>
        <p:nvSpPr>
          <p:cNvPr id="23572" name="Text Box 57"/>
          <p:cNvSpPr txBox="1">
            <a:spLocks noChangeArrowheads="1"/>
          </p:cNvSpPr>
          <p:nvPr/>
        </p:nvSpPr>
        <p:spPr bwMode="auto">
          <a:xfrm>
            <a:off x="1371600" y="5638800"/>
            <a:ext cx="311150" cy="396875"/>
          </a:xfrm>
          <a:prstGeom prst="rect">
            <a:avLst/>
          </a:prstGeom>
          <a:noFill/>
          <a:ln w="9525">
            <a:noFill/>
            <a:miter lim="800000"/>
            <a:headEnd/>
            <a:tailEnd/>
          </a:ln>
        </p:spPr>
        <p:txBody>
          <a:bodyPr wrap="none">
            <a:spAutoFit/>
          </a:bodyPr>
          <a:lstStyle/>
          <a:p>
            <a:r>
              <a:rPr lang="en-US" sz="2000" b="1"/>
              <a:t>7</a:t>
            </a:r>
          </a:p>
        </p:txBody>
      </p:sp>
      <p:sp>
        <p:nvSpPr>
          <p:cNvPr id="23573" name="Text Box 58"/>
          <p:cNvSpPr txBox="1">
            <a:spLocks noChangeArrowheads="1"/>
          </p:cNvSpPr>
          <p:nvPr/>
        </p:nvSpPr>
        <p:spPr bwMode="auto">
          <a:xfrm>
            <a:off x="2133600" y="5638800"/>
            <a:ext cx="311150" cy="396875"/>
          </a:xfrm>
          <a:prstGeom prst="rect">
            <a:avLst/>
          </a:prstGeom>
          <a:noFill/>
          <a:ln w="9525">
            <a:noFill/>
            <a:miter lim="800000"/>
            <a:headEnd/>
            <a:tailEnd/>
          </a:ln>
        </p:spPr>
        <p:txBody>
          <a:bodyPr wrap="none">
            <a:spAutoFit/>
          </a:bodyPr>
          <a:lstStyle/>
          <a:p>
            <a:r>
              <a:rPr lang="en-US" sz="2000" b="1"/>
              <a:t>1</a:t>
            </a:r>
          </a:p>
        </p:txBody>
      </p:sp>
      <p:sp>
        <p:nvSpPr>
          <p:cNvPr id="23574" name="Text Box 59"/>
          <p:cNvSpPr txBox="1">
            <a:spLocks noChangeArrowheads="1"/>
          </p:cNvSpPr>
          <p:nvPr/>
        </p:nvSpPr>
        <p:spPr bwMode="auto">
          <a:xfrm>
            <a:off x="685800" y="4191000"/>
            <a:ext cx="455613" cy="396875"/>
          </a:xfrm>
          <a:prstGeom prst="rect">
            <a:avLst/>
          </a:prstGeom>
          <a:noFill/>
          <a:ln w="9525">
            <a:noFill/>
            <a:miter lim="800000"/>
            <a:headEnd/>
            <a:tailEnd/>
          </a:ln>
        </p:spPr>
        <p:txBody>
          <a:bodyPr wrap="none">
            <a:spAutoFit/>
          </a:bodyPr>
          <a:lstStyle/>
          <a:p>
            <a:r>
              <a:rPr lang="en-US" sz="2000" b="1"/>
              <a:t>=2</a:t>
            </a:r>
          </a:p>
        </p:txBody>
      </p:sp>
      <p:sp>
        <p:nvSpPr>
          <p:cNvPr id="23575" name="Text Box 60"/>
          <p:cNvSpPr txBox="1">
            <a:spLocks noChangeArrowheads="1"/>
          </p:cNvSpPr>
          <p:nvPr/>
        </p:nvSpPr>
        <p:spPr bwMode="auto">
          <a:xfrm>
            <a:off x="2057400" y="3352800"/>
            <a:ext cx="600075" cy="396875"/>
          </a:xfrm>
          <a:prstGeom prst="rect">
            <a:avLst/>
          </a:prstGeom>
          <a:noFill/>
          <a:ln w="9525">
            <a:noFill/>
            <a:miter lim="800000"/>
            <a:headEnd/>
            <a:tailEnd/>
          </a:ln>
        </p:spPr>
        <p:txBody>
          <a:bodyPr wrap="none">
            <a:spAutoFit/>
          </a:bodyPr>
          <a:lstStyle/>
          <a:p>
            <a:r>
              <a:rPr lang="en-US" sz="2000" b="1"/>
              <a:t>&gt;=2</a:t>
            </a:r>
          </a:p>
        </p:txBody>
      </p:sp>
      <p:sp>
        <p:nvSpPr>
          <p:cNvPr id="23576" name="Text Box 61"/>
          <p:cNvSpPr txBox="1">
            <a:spLocks noChangeArrowheads="1"/>
          </p:cNvSpPr>
          <p:nvPr/>
        </p:nvSpPr>
        <p:spPr bwMode="auto">
          <a:xfrm>
            <a:off x="2743200" y="4191000"/>
            <a:ext cx="600075" cy="396875"/>
          </a:xfrm>
          <a:prstGeom prst="rect">
            <a:avLst/>
          </a:prstGeom>
          <a:noFill/>
          <a:ln w="9525">
            <a:noFill/>
            <a:miter lim="800000"/>
            <a:headEnd/>
            <a:tailEnd/>
          </a:ln>
        </p:spPr>
        <p:txBody>
          <a:bodyPr wrap="none">
            <a:spAutoFit/>
          </a:bodyPr>
          <a:lstStyle/>
          <a:p>
            <a:r>
              <a:rPr lang="en-US" sz="2000" b="1"/>
              <a:t>&lt;=1</a:t>
            </a:r>
          </a:p>
        </p:txBody>
      </p:sp>
      <p:sp>
        <p:nvSpPr>
          <p:cNvPr id="23577" name="Text Box 62"/>
          <p:cNvSpPr txBox="1">
            <a:spLocks noChangeArrowheads="1"/>
          </p:cNvSpPr>
          <p:nvPr/>
        </p:nvSpPr>
        <p:spPr bwMode="auto">
          <a:xfrm>
            <a:off x="2743200" y="5638800"/>
            <a:ext cx="311150" cy="396875"/>
          </a:xfrm>
          <a:prstGeom prst="rect">
            <a:avLst/>
          </a:prstGeom>
          <a:noFill/>
          <a:ln w="9525">
            <a:noFill/>
            <a:miter lim="800000"/>
            <a:headEnd/>
            <a:tailEnd/>
          </a:ln>
        </p:spPr>
        <p:txBody>
          <a:bodyPr wrap="none">
            <a:spAutoFit/>
          </a:bodyPr>
          <a:lstStyle/>
          <a:p>
            <a:r>
              <a:rPr lang="en-US" sz="2000" b="1"/>
              <a:t>?</a:t>
            </a:r>
          </a:p>
        </p:txBody>
      </p:sp>
      <p:sp>
        <p:nvSpPr>
          <p:cNvPr id="23578" name="Text Box 63"/>
          <p:cNvSpPr txBox="1">
            <a:spLocks noChangeArrowheads="1"/>
          </p:cNvSpPr>
          <p:nvPr/>
        </p:nvSpPr>
        <p:spPr bwMode="auto">
          <a:xfrm>
            <a:off x="4267199" y="2820412"/>
            <a:ext cx="4625975" cy="3046988"/>
          </a:xfrm>
          <a:prstGeom prst="rect">
            <a:avLst/>
          </a:prstGeom>
          <a:noFill/>
          <a:ln w="9525">
            <a:noFill/>
            <a:miter lim="800000"/>
            <a:headEnd/>
            <a:tailEnd/>
          </a:ln>
        </p:spPr>
        <p:txBody>
          <a:bodyPr wrap="square">
            <a:spAutoFit/>
          </a:bodyPr>
          <a:lstStyle/>
          <a:p>
            <a:pPr marL="234950" indent="-234950">
              <a:spcBef>
                <a:spcPct val="50000"/>
              </a:spcBef>
              <a:buFontTx/>
              <a:buChar char="•"/>
            </a:pPr>
            <a:r>
              <a:rPr lang="en-US" dirty="0">
                <a:solidFill>
                  <a:srgbClr val="FF0000"/>
                </a:solidFill>
                <a:latin typeface="Arial" pitchFamily="34" charset="0"/>
              </a:rPr>
              <a:t>Assuming left-to-right tree traversal:</a:t>
            </a:r>
          </a:p>
          <a:p>
            <a:pPr marL="234950" indent="-234950">
              <a:spcBef>
                <a:spcPct val="50000"/>
              </a:spcBef>
              <a:buFontTx/>
              <a:buChar char="•"/>
            </a:pPr>
            <a:r>
              <a:rPr lang="en-US" dirty="0">
                <a:solidFill>
                  <a:srgbClr val="FF0000"/>
                </a:solidFill>
                <a:latin typeface="Arial" pitchFamily="34" charset="0"/>
              </a:rPr>
              <a:t>We don’t need to compute the value at this node!</a:t>
            </a:r>
            <a:endParaRPr lang="en-US" dirty="0">
              <a:latin typeface="Arial" pitchFamily="34" charset="0"/>
            </a:endParaRPr>
          </a:p>
          <a:p>
            <a:pPr marL="234950" indent="-234950">
              <a:spcBef>
                <a:spcPct val="50000"/>
              </a:spcBef>
              <a:buFontTx/>
              <a:buChar char="•"/>
            </a:pPr>
            <a:r>
              <a:rPr lang="en-US" dirty="0">
                <a:latin typeface="Arial" pitchFamily="34" charset="0"/>
              </a:rPr>
              <a:t>No matter what it is it can’t effect the value of the root node.</a:t>
            </a:r>
          </a:p>
        </p:txBody>
      </p:sp>
      <p:sp>
        <p:nvSpPr>
          <p:cNvPr id="23579" name="Line 64"/>
          <p:cNvSpPr>
            <a:spLocks noChangeShapeType="1"/>
          </p:cNvSpPr>
          <p:nvPr/>
        </p:nvSpPr>
        <p:spPr bwMode="auto">
          <a:xfrm flipH="1">
            <a:off x="2971800" y="3978275"/>
            <a:ext cx="1371600" cy="1600200"/>
          </a:xfrm>
          <a:prstGeom prst="line">
            <a:avLst/>
          </a:prstGeom>
          <a:noFill/>
          <a:ln w="9525">
            <a:solidFill>
              <a:srgbClr val="FF0000"/>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205245661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ltLang="en-US" dirty="0"/>
              <a:t>Alpha-Beta Pruning II</a:t>
            </a:r>
          </a:p>
        </p:txBody>
      </p:sp>
      <p:sp>
        <p:nvSpPr>
          <p:cNvPr id="59395" name="Rectangle 3"/>
          <p:cNvSpPr>
            <a:spLocks noGrp="1" noChangeArrowheads="1"/>
          </p:cNvSpPr>
          <p:nvPr>
            <p:ph type="body" idx="1"/>
          </p:nvPr>
        </p:nvSpPr>
        <p:spPr>
          <a:xfrm>
            <a:off x="685800" y="1295400"/>
            <a:ext cx="8229600" cy="4572000"/>
          </a:xfrm>
        </p:spPr>
        <p:txBody>
          <a:bodyPr/>
          <a:lstStyle/>
          <a:p>
            <a:pPr eaLnBrk="1" hangingPunct="1"/>
            <a:r>
              <a:rPr lang="en-US" altLang="en-US" sz="2000" dirty="0"/>
              <a:t>During Minimax, keep track of two additional values:</a:t>
            </a:r>
          </a:p>
          <a:p>
            <a:pPr lvl="1" eaLnBrk="1" hangingPunct="1"/>
            <a:r>
              <a:rPr lang="el-GR" altLang="en-US" sz="2400" b="1" dirty="0">
                <a:latin typeface="Times New Roman" panose="02020603050405020304" pitchFamily="18" charset="0"/>
                <a:cs typeface="Times New Roman" panose="02020603050405020304" pitchFamily="18" charset="0"/>
              </a:rPr>
              <a:t>α</a:t>
            </a:r>
            <a:r>
              <a:rPr lang="en-US" altLang="en-US" b="1" dirty="0"/>
              <a:t>: current </a:t>
            </a:r>
            <a:r>
              <a:rPr lang="en-US" altLang="en-US" b="1" i="1" dirty="0">
                <a:solidFill>
                  <a:srgbClr val="C00000"/>
                </a:solidFill>
              </a:rPr>
              <a:t>lower</a:t>
            </a:r>
            <a:r>
              <a:rPr lang="en-US" altLang="en-US" b="1" dirty="0"/>
              <a:t> bound on MAX’s outcome </a:t>
            </a:r>
          </a:p>
          <a:p>
            <a:pPr lvl="1" eaLnBrk="1" hangingPunct="1"/>
            <a:r>
              <a:rPr lang="el-GR" altLang="en-US" sz="2400" b="1" dirty="0">
                <a:latin typeface="Times New Roman" panose="02020603050405020304" pitchFamily="18" charset="0"/>
                <a:cs typeface="Times New Roman" panose="02020603050405020304" pitchFamily="18" charset="0"/>
              </a:rPr>
              <a:t>β</a:t>
            </a:r>
            <a:r>
              <a:rPr lang="en-US" altLang="en-US" b="1" dirty="0"/>
              <a:t>: current </a:t>
            </a:r>
            <a:r>
              <a:rPr lang="en-US" altLang="en-US" b="1" i="1" dirty="0">
                <a:solidFill>
                  <a:srgbClr val="C00000"/>
                </a:solidFill>
              </a:rPr>
              <a:t>upper</a:t>
            </a:r>
            <a:r>
              <a:rPr lang="en-US" altLang="en-US" b="1" dirty="0"/>
              <a:t> bound on MIN’s outcome</a:t>
            </a:r>
          </a:p>
          <a:p>
            <a:pPr lvl="1" eaLnBrk="1" hangingPunct="1"/>
            <a:endParaRPr lang="en-US" altLang="en-US" sz="1400" b="1" dirty="0"/>
          </a:p>
          <a:p>
            <a:pPr eaLnBrk="1" hangingPunct="1"/>
            <a:r>
              <a:rPr lang="en-US" altLang="en-US" sz="2000" dirty="0"/>
              <a:t>MAX will never choose a move that could lead to a worse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α</a:t>
            </a:r>
            <a:r>
              <a:rPr lang="el-GR" altLang="en-US" sz="2000" dirty="0"/>
              <a:t> </a:t>
            </a:r>
            <a:endParaRPr lang="en-US" altLang="en-US" sz="2000" dirty="0"/>
          </a:p>
          <a:p>
            <a:pPr eaLnBrk="1" hangingPunct="1"/>
            <a:r>
              <a:rPr lang="en-US" altLang="en-US" sz="2000" dirty="0"/>
              <a:t>MIN will never choose a move that could lead to a better score (for MAX) than </a:t>
            </a:r>
            <a:r>
              <a:rPr lang="el-GR" altLang="en-US" dirty="0">
                <a:latin typeface="Times New Roman" panose="02020603050405020304" pitchFamily="18" charset="0"/>
                <a:ea typeface="ＭＳ Ｐゴシック" pitchFamily="-107" charset="-128"/>
                <a:cs typeface="Times New Roman" panose="02020603050405020304" pitchFamily="18" charset="0"/>
              </a:rPr>
              <a:t>β</a:t>
            </a:r>
            <a:endParaRPr lang="en-US" altLang="en-US" dirty="0">
              <a:latin typeface="Times New Roman" panose="02020603050405020304" pitchFamily="18" charset="0"/>
              <a:ea typeface="ＭＳ Ｐゴシック" pitchFamily="-107" charset="-128"/>
              <a:cs typeface="Times New Roman" panose="02020603050405020304" pitchFamily="18" charset="0"/>
            </a:endParaRPr>
          </a:p>
          <a:p>
            <a:pPr marL="0" indent="0" eaLnBrk="1" hangingPunct="1">
              <a:buNone/>
            </a:pPr>
            <a:endParaRPr lang="en-US" altLang="en-US" sz="1100" dirty="0"/>
          </a:p>
          <a:p>
            <a:pPr eaLnBrk="1" hangingPunct="1"/>
            <a:r>
              <a:rPr lang="en-US" altLang="en-US" sz="2000" dirty="0"/>
              <a:t>Therefore, stop evaluating a branch whenever:</a:t>
            </a:r>
          </a:p>
          <a:p>
            <a:pPr lvl="1" eaLnBrk="1" hangingPunct="1"/>
            <a:r>
              <a:rPr lang="en-US" altLang="en-US" sz="1800" dirty="0"/>
              <a:t>When evaluating a MAX node: a value </a:t>
            </a:r>
            <a:r>
              <a:rPr lang="en-US" altLang="en-US" i="1" dirty="0">
                <a:latin typeface="Times New Roman" panose="02020603050405020304" pitchFamily="18" charset="0"/>
                <a:cs typeface="Times New Roman" panose="02020603050405020304" pitchFamily="18" charset="0"/>
              </a:rPr>
              <a:t>v</a:t>
            </a:r>
            <a:r>
              <a:rPr lang="en-US" altLang="en-US" sz="1800" dirty="0"/>
              <a:t> ≥  </a:t>
            </a:r>
            <a:r>
              <a:rPr lang="el-GR" altLang="en-US" sz="1800" dirty="0">
                <a:latin typeface="Times New Roman" panose="02020603050405020304" pitchFamily="18" charset="0"/>
                <a:cs typeface="Times New Roman" panose="02020603050405020304" pitchFamily="18" charset="0"/>
              </a:rPr>
              <a:t>β</a:t>
            </a:r>
            <a:r>
              <a:rPr lang="el-GR" altLang="en-US" sz="1800" dirty="0"/>
              <a:t> </a:t>
            </a:r>
            <a:r>
              <a:rPr lang="en-US" altLang="en-US" sz="1800" dirty="0"/>
              <a:t>is backed-up</a:t>
            </a:r>
          </a:p>
          <a:p>
            <a:pPr lvl="2" eaLnBrk="1" hangingPunct="1"/>
            <a:r>
              <a:rPr lang="en-US" altLang="en-US" sz="1600" dirty="0"/>
              <a:t>MIN will never select that MAX node</a:t>
            </a:r>
          </a:p>
          <a:p>
            <a:pPr lvl="1" eaLnBrk="1" hangingPunct="1"/>
            <a:r>
              <a:rPr lang="en-US" altLang="en-US" sz="1800" dirty="0"/>
              <a:t>When evaluating a MIN node: a value </a:t>
            </a:r>
            <a:r>
              <a:rPr lang="en-US" altLang="en-US" sz="1800" i="1" dirty="0">
                <a:latin typeface="Times New Roman" panose="02020603050405020304" pitchFamily="18" charset="0"/>
                <a:cs typeface="Times New Roman" panose="02020603050405020304" pitchFamily="18" charset="0"/>
              </a:rPr>
              <a:t>v </a:t>
            </a:r>
            <a:r>
              <a:rPr lang="en-US" altLang="en-US" sz="1800" dirty="0"/>
              <a:t>≤</a:t>
            </a:r>
            <a:r>
              <a:rPr lang="en-US" altLang="en-US" sz="1800" dirty="0">
                <a:latin typeface="Times New Roman" panose="02020603050405020304" pitchFamily="18" charset="0"/>
                <a:cs typeface="Times New Roman" panose="02020603050405020304" pitchFamily="18" charset="0"/>
              </a:rPr>
              <a:t> </a:t>
            </a:r>
            <a:r>
              <a:rPr lang="el-GR" altLang="en-US" sz="1800" dirty="0">
                <a:latin typeface="Times New Roman" panose="02020603050405020304" pitchFamily="18" charset="0"/>
                <a:cs typeface="Times New Roman" panose="02020603050405020304" pitchFamily="18" charset="0"/>
              </a:rPr>
              <a:t>α </a:t>
            </a:r>
            <a:r>
              <a:rPr lang="en-US" altLang="en-US" sz="1800" dirty="0"/>
              <a:t>is found</a:t>
            </a:r>
          </a:p>
          <a:p>
            <a:pPr lvl="2" eaLnBrk="1" hangingPunct="1"/>
            <a:r>
              <a:rPr lang="en-US" altLang="en-US" sz="1600" dirty="0"/>
              <a:t>MAX will never select that MIN node</a:t>
            </a:r>
          </a:p>
          <a:p>
            <a:pPr lvl="1" eaLnBrk="1" hangingPunct="1"/>
            <a:endParaRPr lang="en-US" altLang="en-US" b="1"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51</a:t>
            </a:fld>
            <a:endParaRPr lang="en-US"/>
          </a:p>
        </p:txBody>
      </p:sp>
    </p:spTree>
    <p:extLst>
      <p:ext uri="{BB962C8B-B14F-4D97-AF65-F5344CB8AC3E}">
        <p14:creationId xmlns:p14="http://schemas.microsoft.com/office/powerpoint/2010/main" val="181171929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en-US" dirty="0"/>
              <a:t>Alpha-Beta Pruning </a:t>
            </a:r>
            <a:r>
              <a:rPr lang="en-US" altLang="en-US" dirty="0" err="1"/>
              <a:t>IIIa</a:t>
            </a:r>
            <a:endParaRPr lang="en-US" altLang="en-US" dirty="0"/>
          </a:p>
        </p:txBody>
      </p:sp>
      <p:sp>
        <p:nvSpPr>
          <p:cNvPr id="63491" name="Rectangle 3"/>
          <p:cNvSpPr>
            <a:spLocks noGrp="1" noChangeArrowheads="1"/>
          </p:cNvSpPr>
          <p:nvPr>
            <p:ph type="body" idx="1"/>
          </p:nvPr>
        </p:nvSpPr>
        <p:spPr>
          <a:xfrm>
            <a:off x="457200" y="1295400"/>
            <a:ext cx="8458200" cy="4525963"/>
          </a:xfrm>
        </p:spPr>
        <p:txBody>
          <a:bodyPr/>
          <a:lstStyle/>
          <a:p>
            <a:pPr eaLnBrk="1" hangingPunct="1"/>
            <a:r>
              <a:rPr lang="en-US" altLang="en-US" dirty="0"/>
              <a:t>Based on observation that for all viable paths utility value f(</a:t>
            </a:r>
            <a:r>
              <a:rPr lang="en-US" altLang="en-US" i="1" dirty="0"/>
              <a:t>n)</a:t>
            </a:r>
            <a:r>
              <a:rPr lang="en-US" altLang="en-US" dirty="0"/>
              <a:t> will be </a:t>
            </a:r>
            <a:r>
              <a:rPr lang="en-US" altLang="en-US" dirty="0">
                <a:latin typeface="Times New Roman" panose="02020603050405020304" pitchFamily="18" charset="0"/>
                <a:cs typeface="Times New Roman" panose="02020603050405020304" pitchFamily="18" charset="0"/>
              </a:rPr>
              <a:t>α &lt;= f(n) &lt;= β</a:t>
            </a:r>
          </a:p>
          <a:p>
            <a:pPr marL="0" indent="0" eaLnBrk="1" hangingPunct="1">
              <a:buNone/>
            </a:pPr>
            <a:endParaRPr lang="en-US" altLang="en-US" dirty="0"/>
          </a:p>
          <a:p>
            <a:pPr eaLnBrk="1" hangingPunct="1"/>
            <a:r>
              <a:rPr lang="en-US" altLang="en-US" dirty="0"/>
              <a:t>Initially, </a:t>
            </a:r>
            <a:r>
              <a:rPr lang="en-US" altLang="en-US">
                <a:latin typeface="Times New Roman" panose="02020603050405020304" pitchFamily="18" charset="0"/>
                <a:cs typeface="Times New Roman" panose="02020603050405020304" pitchFamily="18" charset="0"/>
              </a:rPr>
              <a:t>α</a:t>
            </a:r>
            <a:r>
              <a:rPr lang="en-US" altLang="en-US"/>
              <a:t> </a:t>
            </a:r>
            <a:r>
              <a:rPr lang="en-US" altLang="en-US" smtClean="0"/>
              <a:t>= -infinity</a:t>
            </a:r>
            <a:r>
              <a:rPr lang="en-US" altLang="en-US" dirty="0"/>
              <a:t>, </a:t>
            </a:r>
            <a:r>
              <a:rPr lang="en-US" altLang="en-US" dirty="0">
                <a:latin typeface="Times New Roman" panose="02020603050405020304" pitchFamily="18" charset="0"/>
                <a:cs typeface="Times New Roman" panose="02020603050405020304" pitchFamily="18" charset="0"/>
              </a:rPr>
              <a:t>β</a:t>
            </a:r>
            <a:r>
              <a:rPr lang="en-US" altLang="en-US" dirty="0"/>
              <a:t>=infinity</a:t>
            </a:r>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As the search tree is traversed, the possible utility value window shrinks as </a:t>
            </a:r>
            <a:r>
              <a:rPr lang="en-US" altLang="en-US" dirty="0">
                <a:latin typeface="Times New Roman" panose="02020603050405020304" pitchFamily="18" charset="0"/>
                <a:cs typeface="Times New Roman" panose="02020603050405020304" pitchFamily="18" charset="0"/>
              </a:rPr>
              <a:t>α</a:t>
            </a:r>
            <a:r>
              <a:rPr lang="en-US" altLang="en-US" dirty="0"/>
              <a:t> increases, </a:t>
            </a:r>
            <a:r>
              <a:rPr lang="en-US" altLang="en-US" dirty="0">
                <a:latin typeface="Times New Roman" panose="02020603050405020304" pitchFamily="18" charset="0"/>
                <a:cs typeface="Times New Roman" panose="02020603050405020304" pitchFamily="18" charset="0"/>
              </a:rPr>
              <a:t>β</a:t>
            </a:r>
            <a:r>
              <a:rPr lang="en-US" altLang="en-US" dirty="0"/>
              <a:t> decreases</a:t>
            </a:r>
          </a:p>
          <a:p>
            <a:pPr eaLnBrk="1" hangingPunct="1"/>
            <a:endParaRPr lang="en-US" altLang="en-US" dirty="0"/>
          </a:p>
          <a:p>
            <a:pPr eaLnBrk="1" hangingPunct="1"/>
            <a:endParaRPr lang="en-US" altLang="en-US" dirty="0"/>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048000"/>
            <a:ext cx="6858000" cy="1032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52</a:t>
            </a:fld>
            <a:endParaRPr 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5188744"/>
            <a:ext cx="6858000" cy="105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33639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ltLang="en-US" dirty="0"/>
              <a:t>Alpha-Beta Pruning </a:t>
            </a:r>
            <a:r>
              <a:rPr lang="en-US" altLang="en-US" dirty="0" err="1"/>
              <a:t>IIIb</a:t>
            </a:r>
            <a:endParaRPr lang="en-US" altLang="en-US" dirty="0"/>
          </a:p>
        </p:txBody>
      </p:sp>
      <p:sp>
        <p:nvSpPr>
          <p:cNvPr id="65539" name="Rectangle 3"/>
          <p:cNvSpPr>
            <a:spLocks noGrp="1" noChangeArrowheads="1"/>
          </p:cNvSpPr>
          <p:nvPr>
            <p:ph type="body" idx="1"/>
          </p:nvPr>
        </p:nvSpPr>
        <p:spPr>
          <a:xfrm>
            <a:off x="457200" y="1600200"/>
            <a:ext cx="8458200" cy="4525963"/>
          </a:xfrm>
        </p:spPr>
        <p:txBody>
          <a:bodyPr/>
          <a:lstStyle/>
          <a:p>
            <a:pPr eaLnBrk="1" hangingPunct="1"/>
            <a:r>
              <a:rPr lang="en-US" altLang="en-US" dirty="0"/>
              <a:t>Whenever  the current ranges of alpha and beta no longer overlap (</a:t>
            </a:r>
            <a:r>
              <a:rPr lang="en-US" altLang="en-US" dirty="0">
                <a:sym typeface="Symbol" panose="05050102010706020507" pitchFamily="18" charset="2"/>
              </a:rPr>
              <a:t> ≥ )</a:t>
            </a:r>
            <a:r>
              <a:rPr lang="en-US" altLang="en-US" dirty="0"/>
              <a:t>, it is clear that the current node is a dead end, so it can be pruned</a:t>
            </a:r>
          </a:p>
        </p:txBody>
      </p:sp>
      <p:pic>
        <p:nvPicPr>
          <p:cNvPr id="655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3810000"/>
            <a:ext cx="7305675" cy="106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53</a:t>
            </a:fld>
            <a:endParaRPr lang="en-US"/>
          </a:p>
        </p:txBody>
      </p:sp>
      <p:sp>
        <p:nvSpPr>
          <p:cNvPr id="4" name="TextBox 3">
            <a:extLst>
              <a:ext uri="{FF2B5EF4-FFF2-40B4-BE49-F238E27FC236}">
                <a16:creationId xmlns="" xmlns:a16="http://schemas.microsoft.com/office/drawing/2014/main" id="{04C87207-95F1-40C9-8B86-BF9BD3784142}"/>
              </a:ext>
            </a:extLst>
          </p:cNvPr>
          <p:cNvSpPr txBox="1"/>
          <p:nvPr/>
        </p:nvSpPr>
        <p:spPr bwMode="auto">
          <a:xfrm>
            <a:off x="3124200" y="2513858"/>
            <a:ext cx="1828800" cy="7469083"/>
          </a:xfrm>
          <a:prstGeom prst="rect">
            <a:avLst/>
          </a:prstGeom>
          <a:noFill/>
          <a:ln w="9525">
            <a:noFill/>
            <a:round/>
            <a:headEnd/>
            <a:tailEnd/>
          </a:ln>
        </p:spPr>
        <p:txBody>
          <a:bodyPr wrap="square" lIns="81647" tIns="40824" rIns="81647" bIns="40824" rtlCol="0">
            <a:spAutoFit/>
          </a:bodyPr>
          <a:lstStyle/>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r>
              <a:rPr lang="en-US" altLang="en-US" sz="24000" dirty="0">
                <a:solidFill>
                  <a:srgbClr val="FF0000"/>
                </a:solidFill>
                <a:sym typeface="Wingdings 2" panose="05020102010507070707" pitchFamily="18" charset="2"/>
              </a:rPr>
              <a:t></a:t>
            </a:r>
            <a:endParaRPr lang="en-US" altLang="en-US" sz="24000" dirty="0">
              <a:solidFill>
                <a:srgbClr val="FF0000"/>
              </a:solidFill>
            </a:endParaRPr>
          </a:p>
          <a:p>
            <a: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pPr>
            <a:endParaRPr lang="en-US" sz="24000" dirty="0">
              <a:solidFill>
                <a:srgbClr val="000000"/>
              </a:solidFill>
            </a:endParaRPr>
          </a:p>
        </p:txBody>
      </p:sp>
    </p:spTree>
    <p:extLst>
      <p:ext uri="{BB962C8B-B14F-4D97-AF65-F5344CB8AC3E}">
        <p14:creationId xmlns:p14="http://schemas.microsoft.com/office/powerpoint/2010/main" val="2822530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t>Alpha-beta Algorithm: In detail</a:t>
            </a:r>
          </a:p>
        </p:txBody>
      </p:sp>
      <p:sp>
        <p:nvSpPr>
          <p:cNvPr id="38915" name="Rectangle 3"/>
          <p:cNvSpPr>
            <a:spLocks noGrp="1" noChangeArrowheads="1"/>
          </p:cNvSpPr>
          <p:nvPr>
            <p:ph type="body" idx="1"/>
          </p:nvPr>
        </p:nvSpPr>
        <p:spPr/>
        <p:txBody>
          <a:bodyPr/>
          <a:lstStyle/>
          <a:p>
            <a:r>
              <a:rPr lang="en-US" altLang="en-US" sz="2000" dirty="0"/>
              <a:t>Depth first search (usually bounded, with static evaluation)</a:t>
            </a:r>
          </a:p>
          <a:p>
            <a:pPr lvl="1"/>
            <a:r>
              <a:rPr lang="en-US" altLang="en-US" sz="1800" dirty="0"/>
              <a:t>only considers nodes along a single path from root at any time</a:t>
            </a:r>
          </a:p>
          <a:p>
            <a:endParaRPr lang="en-US" altLang="en-US" sz="2000" dirty="0"/>
          </a:p>
          <a:p>
            <a:pPr>
              <a:buFontTx/>
              <a:buNone/>
            </a:pPr>
            <a:r>
              <a:rPr lang="en-US" altLang="en-US" sz="2000" dirty="0"/>
              <a:t> </a:t>
            </a:r>
            <a:r>
              <a:rPr lang="en-US" altLang="en-US" sz="2000" dirty="0">
                <a:latin typeface="Symbol" pitchFamily="18" charset="2"/>
              </a:rPr>
              <a:t>a</a:t>
            </a:r>
            <a:r>
              <a:rPr lang="en-US" altLang="en-US" sz="2000" dirty="0"/>
              <a:t> =  current </a:t>
            </a:r>
            <a:r>
              <a:rPr lang="en-US" altLang="en-US" sz="2000" i="1" dirty="0">
                <a:solidFill>
                  <a:srgbClr val="C00000"/>
                </a:solidFill>
              </a:rPr>
              <a:t>lower</a:t>
            </a:r>
            <a:r>
              <a:rPr lang="en-US" altLang="en-US" sz="2000" dirty="0"/>
              <a:t> bound on MAX’s outcome 		</a:t>
            </a:r>
            <a:br>
              <a:rPr lang="en-US" altLang="en-US" sz="2000" dirty="0"/>
            </a:br>
            <a:r>
              <a:rPr lang="en-US" altLang="en-US" sz="2000" b="0" dirty="0"/>
              <a:t>(initially, </a:t>
            </a:r>
            <a:r>
              <a:rPr lang="en-US" altLang="en-US" sz="2000" b="0" dirty="0">
                <a:latin typeface="Symbol" pitchFamily="18" charset="2"/>
              </a:rPr>
              <a:t>a</a:t>
            </a:r>
            <a:r>
              <a:rPr lang="en-US" altLang="en-US" sz="2000" b="0" dirty="0"/>
              <a:t> =  −infinity)</a:t>
            </a:r>
            <a:endParaRPr lang="en-US" altLang="en-US" sz="2000" dirty="0"/>
          </a:p>
          <a:p>
            <a:pPr>
              <a:buFontTx/>
              <a:buNone/>
            </a:pPr>
            <a:r>
              <a:rPr lang="en-US" altLang="en-US" sz="2000" dirty="0"/>
              <a:t> </a:t>
            </a:r>
            <a:r>
              <a:rPr lang="en-US" altLang="en-US" sz="2000" dirty="0">
                <a:latin typeface="Symbol" pitchFamily="18" charset="2"/>
              </a:rPr>
              <a:t>b</a:t>
            </a:r>
            <a:r>
              <a:rPr lang="en-US" altLang="en-US" sz="2000" dirty="0"/>
              <a:t> = current </a:t>
            </a:r>
            <a:r>
              <a:rPr lang="en-US" altLang="en-US" sz="2000" i="1" dirty="0">
                <a:solidFill>
                  <a:srgbClr val="C00000"/>
                </a:solidFill>
              </a:rPr>
              <a:t>upper</a:t>
            </a:r>
            <a:r>
              <a:rPr lang="en-US" altLang="en-US" sz="2000" dirty="0"/>
              <a:t> bound on MIN’s outcome</a:t>
            </a:r>
          </a:p>
          <a:p>
            <a:pPr>
              <a:buFontTx/>
              <a:buNone/>
            </a:pPr>
            <a:r>
              <a:rPr lang="en-US" altLang="en-US" sz="2000" dirty="0"/>
              <a:t>		</a:t>
            </a:r>
            <a:r>
              <a:rPr lang="en-US" altLang="en-US" sz="2000" b="0" dirty="0"/>
              <a:t> (initially, </a:t>
            </a:r>
            <a:r>
              <a:rPr lang="en-US" altLang="en-US" sz="2000" b="0" dirty="0">
                <a:latin typeface="Symbol" pitchFamily="18" charset="2"/>
                <a:sym typeface="Symbol" pitchFamily="18" charset="2"/>
              </a:rPr>
              <a:t></a:t>
            </a:r>
            <a:r>
              <a:rPr lang="en-US" altLang="en-US" sz="2000" b="0" dirty="0"/>
              <a:t> =  +infinity)</a:t>
            </a:r>
          </a:p>
          <a:p>
            <a:pPr>
              <a:buFontTx/>
              <a:buNone/>
            </a:pPr>
            <a:endParaRPr lang="en-US" altLang="en-US" sz="2000" dirty="0"/>
          </a:p>
          <a:p>
            <a:r>
              <a:rPr lang="en-US" altLang="en-US" sz="2000" dirty="0"/>
              <a:t> Pass current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a:t>
            </a:r>
            <a:r>
              <a:rPr lang="en-US" altLang="en-US" sz="2000" i="1" dirty="0">
                <a:solidFill>
                  <a:srgbClr val="C00000"/>
                </a:solidFill>
              </a:rPr>
              <a:t>down</a:t>
            </a:r>
            <a:r>
              <a:rPr lang="en-US" altLang="en-US" sz="2000" dirty="0"/>
              <a:t> to child nodes during search.</a:t>
            </a:r>
          </a:p>
          <a:p>
            <a:r>
              <a:rPr lang="en-US" altLang="en-US" sz="2000" dirty="0"/>
              <a:t>Update values of </a:t>
            </a:r>
            <a:r>
              <a:rPr lang="en-US" altLang="en-US" sz="2000" dirty="0">
                <a:latin typeface="Symbol" pitchFamily="18" charset="2"/>
              </a:rPr>
              <a:t>a</a:t>
            </a:r>
            <a:r>
              <a:rPr lang="en-US" altLang="en-US" sz="2000" dirty="0"/>
              <a:t> and </a:t>
            </a:r>
            <a:r>
              <a:rPr lang="en-US" altLang="en-US" sz="2000" dirty="0">
                <a:latin typeface="Symbol" pitchFamily="18" charset="2"/>
              </a:rPr>
              <a:t>b</a:t>
            </a:r>
            <a:r>
              <a:rPr lang="en-US" altLang="en-US" sz="2000" dirty="0"/>
              <a:t> during search:</a:t>
            </a:r>
          </a:p>
          <a:p>
            <a:pPr lvl="1"/>
            <a:r>
              <a:rPr lang="en-US" altLang="en-US" sz="1800" dirty="0"/>
              <a:t>MAX updates </a:t>
            </a:r>
            <a:r>
              <a:rPr lang="en-US" altLang="en-US" sz="1800" dirty="0">
                <a:sym typeface="Symbol" pitchFamily="18" charset="2"/>
              </a:rPr>
              <a:t></a:t>
            </a:r>
            <a:r>
              <a:rPr lang="en-US" altLang="en-US" sz="1800" dirty="0"/>
              <a:t> at MAX nodes</a:t>
            </a:r>
          </a:p>
          <a:p>
            <a:pPr lvl="1"/>
            <a:r>
              <a:rPr lang="en-US" altLang="en-US" sz="1800" dirty="0"/>
              <a:t>MIN updates </a:t>
            </a:r>
            <a:r>
              <a:rPr lang="en-US" altLang="en-US" sz="1800" dirty="0">
                <a:sym typeface="Symbol" pitchFamily="18" charset="2"/>
              </a:rPr>
              <a:t></a:t>
            </a:r>
            <a:r>
              <a:rPr lang="en-US" altLang="en-US" sz="1800" dirty="0"/>
              <a:t> at MIN nodes</a:t>
            </a:r>
          </a:p>
          <a:p>
            <a:r>
              <a:rPr lang="en-US" altLang="en-US" sz="2000" dirty="0"/>
              <a:t> Prune remaining branches at a node whenever </a:t>
            </a:r>
            <a:r>
              <a:rPr lang="en-US" altLang="en-US" sz="2000" dirty="0">
                <a:latin typeface="Symbol" pitchFamily="18" charset="2"/>
              </a:rPr>
              <a:t>a</a:t>
            </a:r>
            <a:r>
              <a:rPr lang="en-US" altLang="en-US" sz="2000" dirty="0"/>
              <a:t> ≥ </a:t>
            </a:r>
            <a:r>
              <a:rPr lang="en-US" altLang="en-US" sz="2000" dirty="0">
                <a:latin typeface="Symbol" pitchFamily="18" charset="2"/>
              </a:rPr>
              <a:t>b</a:t>
            </a: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54</a:t>
            </a:fld>
            <a:endParaRPr lang="en-US"/>
          </a:p>
        </p:txBody>
      </p:sp>
      <p:sp>
        <p:nvSpPr>
          <p:cNvPr id="6" name="TextBox 6">
            <a:extLst>
              <a:ext uri="{FF2B5EF4-FFF2-40B4-BE49-F238E27FC236}">
                <a16:creationId xmlns="" xmlns:a16="http://schemas.microsoft.com/office/drawing/2014/main" id="{5358C545-24FC-43A0-8461-06AC10C546EF}"/>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7377367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a:lstStyle/>
          <a:p>
            <a:r>
              <a:rPr lang="en-US" altLang="en-US"/>
              <a:t>When to Prune </a:t>
            </a:r>
          </a:p>
        </p:txBody>
      </p:sp>
      <p:sp>
        <p:nvSpPr>
          <p:cNvPr id="39939" name="Rectangle 3"/>
          <p:cNvSpPr>
            <a:spLocks noGrp="1" noChangeArrowheads="1"/>
          </p:cNvSpPr>
          <p:nvPr>
            <p:ph type="body" idx="1"/>
          </p:nvPr>
        </p:nvSpPr>
        <p:spPr>
          <a:xfrm>
            <a:off x="533400" y="1295400"/>
            <a:ext cx="8382000" cy="4572000"/>
          </a:xfrm>
          <a:noFill/>
        </p:spPr>
        <p:txBody>
          <a:bodyPr/>
          <a:lstStyle/>
          <a:p>
            <a:pPr marL="0" indent="0">
              <a:lnSpc>
                <a:spcPct val="90000"/>
              </a:lnSpc>
              <a:spcBef>
                <a:spcPct val="30000"/>
              </a:spcBef>
              <a:buNone/>
            </a:pPr>
            <a:r>
              <a:rPr lang="en-US" altLang="en-US" dirty="0">
                <a:solidFill>
                  <a:srgbClr val="FF0000"/>
                </a:solidFill>
              </a:rPr>
              <a:t>Prune whenever </a:t>
            </a:r>
            <a:r>
              <a:rPr lang="en-US" altLang="en-US" dirty="0">
                <a:solidFill>
                  <a:srgbClr val="FF0000"/>
                </a:solidFill>
                <a:sym typeface="Symbol" pitchFamily="18" charset="2"/>
              </a:rPr>
              <a:t> ≥ .</a:t>
            </a:r>
          </a:p>
          <a:p>
            <a:pPr marL="0" indent="0">
              <a:lnSpc>
                <a:spcPct val="90000"/>
              </a:lnSpc>
              <a:spcBef>
                <a:spcPct val="30000"/>
              </a:spcBef>
              <a:buNone/>
            </a:pPr>
            <a:endParaRPr lang="en-US" altLang="en-US" dirty="0"/>
          </a:p>
          <a:p>
            <a:pPr lvl="1"/>
            <a:r>
              <a:rPr lang="en-US" altLang="en-US" sz="2400" dirty="0"/>
              <a:t>Prune below a Max node when its </a:t>
            </a:r>
            <a:r>
              <a:rPr lang="en-US" altLang="en-US" sz="2400" dirty="0">
                <a:solidFill>
                  <a:srgbClr val="FF0000"/>
                </a:solidFill>
                <a:sym typeface="Symbol" pitchFamily="18" charset="2"/>
              </a:rPr>
              <a:t> </a:t>
            </a:r>
            <a:r>
              <a:rPr lang="en-US" altLang="en-US" sz="2400" dirty="0"/>
              <a:t>value becomes ≥ the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Max nodes update </a:t>
            </a:r>
            <a:r>
              <a:rPr lang="en-US" altLang="en-US" sz="2000" dirty="0">
                <a:solidFill>
                  <a:srgbClr val="FF0000"/>
                </a:solidFill>
              </a:rPr>
              <a:t> </a:t>
            </a:r>
            <a:r>
              <a:rPr lang="en-US" altLang="en-US" sz="2000" dirty="0">
                <a:solidFill>
                  <a:srgbClr val="FF0000"/>
                </a:solidFill>
                <a:sym typeface="Symbol" pitchFamily="18" charset="2"/>
              </a:rPr>
              <a:t> </a:t>
            </a:r>
            <a:r>
              <a:rPr lang="en-US" altLang="en-US" sz="2000" dirty="0"/>
              <a:t>based on children’s returned values</a:t>
            </a:r>
            <a:r>
              <a:rPr lang="en-US" altLang="en-US" dirty="0"/>
              <a:t>.</a:t>
            </a:r>
            <a:endParaRPr lang="en-US" altLang="en-US" dirty="0">
              <a:sym typeface="Symbol" pitchFamily="18" charset="2"/>
            </a:endParaRPr>
          </a:p>
          <a:p>
            <a:pPr lvl="2"/>
            <a:r>
              <a:rPr lang="en-US" dirty="0">
                <a:sym typeface="Symbol" pitchFamily="18" charset="2"/>
              </a:rPr>
              <a:t> Idea: Player MIN at node above won’t pick that value anyway, since MIN can force a worse value.</a:t>
            </a:r>
          </a:p>
          <a:p>
            <a:pPr lvl="2"/>
            <a:endParaRPr lang="en-US" altLang="en-US" dirty="0"/>
          </a:p>
          <a:p>
            <a:pPr lvl="1"/>
            <a:r>
              <a:rPr lang="en-US" altLang="en-US" sz="2400" dirty="0"/>
              <a:t>Prune below a Min node when its </a:t>
            </a:r>
            <a:r>
              <a:rPr lang="en-US" altLang="en-US" sz="2400" dirty="0">
                <a:solidFill>
                  <a:srgbClr val="FF0000"/>
                </a:solidFill>
                <a:sym typeface="Symbol" pitchFamily="18" charset="2"/>
              </a:rPr>
              <a:t> </a:t>
            </a:r>
            <a:r>
              <a:rPr lang="en-US" altLang="en-US" sz="2400" dirty="0"/>
              <a:t>value becomes ≤ the</a:t>
            </a:r>
            <a:r>
              <a:rPr lang="en-US" altLang="en-US" sz="2400" dirty="0">
                <a:solidFill>
                  <a:srgbClr val="FF0000"/>
                </a:solidFill>
              </a:rPr>
              <a:t> </a:t>
            </a:r>
            <a:r>
              <a:rPr lang="en-US" altLang="en-US" sz="2400" dirty="0">
                <a:solidFill>
                  <a:srgbClr val="FF0000"/>
                </a:solidFill>
                <a:sym typeface="Symbol" pitchFamily="18" charset="2"/>
              </a:rPr>
              <a:t> </a:t>
            </a:r>
            <a:r>
              <a:rPr lang="en-US" altLang="en-US" sz="2400" dirty="0"/>
              <a:t>value of its ancestors.</a:t>
            </a:r>
          </a:p>
          <a:p>
            <a:pPr lvl="2"/>
            <a:r>
              <a:rPr lang="en-US" altLang="en-US" sz="2000" b="1" dirty="0">
                <a:solidFill>
                  <a:srgbClr val="FF0000"/>
                </a:solidFill>
              </a:rPr>
              <a:t> Min nodes update </a:t>
            </a:r>
            <a:r>
              <a:rPr lang="en-US" altLang="en-US" sz="2000" dirty="0">
                <a:solidFill>
                  <a:srgbClr val="FF0000"/>
                </a:solidFill>
                <a:sym typeface="Symbol" pitchFamily="18" charset="2"/>
              </a:rPr>
              <a:t> </a:t>
            </a:r>
            <a:r>
              <a:rPr lang="en-US" altLang="en-US" sz="2000" dirty="0"/>
              <a:t>based on children’s returned values.</a:t>
            </a:r>
            <a:endParaRPr lang="en-US" altLang="en-US" sz="2000" dirty="0">
              <a:sym typeface="Symbol" pitchFamily="18" charset="2"/>
            </a:endParaRPr>
          </a:p>
          <a:p>
            <a:pPr lvl="2"/>
            <a:r>
              <a:rPr lang="en-US" sz="2000" dirty="0">
                <a:sym typeface="Symbol" pitchFamily="18" charset="2"/>
              </a:rPr>
              <a:t> Idea: Player MAX at node above won’t pick that value anyway; she can do better.</a:t>
            </a:r>
          </a:p>
          <a:p>
            <a:pPr marL="914400" lvl="2" indent="0">
              <a:buNone/>
            </a:pPr>
            <a:endParaRPr lang="en-US" altLang="en-US" sz="2000" dirty="0"/>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A0DDEB7C-4B19-4F57-AA21-A82D82E3DBF2}" type="slidenum">
              <a:rPr lang="en-US" smtClean="0"/>
              <a:pPr>
                <a:defRPr/>
              </a:pPr>
              <a:t>55</a:t>
            </a:fld>
            <a:endParaRPr lang="en-US"/>
          </a:p>
        </p:txBody>
      </p:sp>
      <p:sp>
        <p:nvSpPr>
          <p:cNvPr id="6" name="TextBox 6"/>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06138751"/>
      </p:ext>
    </p:extLst>
  </p:cSld>
  <p:clrMapOvr>
    <a:masterClrMapping/>
  </p:clrMapOvr>
  <p:transition>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152400"/>
            <a:ext cx="8229600" cy="1143000"/>
          </a:xfrm>
        </p:spPr>
        <p:txBody>
          <a:bodyPr/>
          <a:lstStyle/>
          <a:p>
            <a:r>
              <a:rPr lang="en-US" altLang="en-US"/>
              <a:t>Pseudocode for Alpha-Beta Algorithm</a:t>
            </a:r>
          </a:p>
        </p:txBody>
      </p:sp>
      <p:sp>
        <p:nvSpPr>
          <p:cNvPr id="40963"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err="1">
                <a:latin typeface="MS Shell Dlg" charset="0"/>
              </a:rPr>
              <a:t>MAX-VALUE</a:t>
            </a:r>
            <a:r>
              <a:rPr lang="en-US" altLang="en-US" sz="2000" b="0">
                <a:latin typeface="MS Shell Dlg" charset="0"/>
              </a:rPr>
              <a:t>(</a:t>
            </a:r>
            <a:r>
              <a:rPr lang="en-US" altLang="en-US" sz="2000" b="0" i="1">
                <a:latin typeface="MS Shell Dlg" charset="0"/>
              </a:rPr>
              <a:t>state</a:t>
            </a:r>
            <a:r>
              <a:rPr lang="en-US" altLang="en-US" sz="2000" b="0" i="1"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0964"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56</a:t>
            </a:fld>
            <a:endParaRPr lang="en-US"/>
          </a:p>
        </p:txBody>
      </p:sp>
    </p:spTree>
    <p:extLst>
      <p:ext uri="{BB962C8B-B14F-4D97-AF65-F5344CB8AC3E}">
        <p14:creationId xmlns:p14="http://schemas.microsoft.com/office/powerpoint/2010/main" val="90626146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t>An Alpha-Beta Example</a:t>
            </a:r>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Rectangle 4"/>
          <p:cNvSpPr>
            <a:spLocks noChangeArrowheads="1"/>
          </p:cNvSpPr>
          <p:nvPr/>
        </p:nvSpPr>
        <p:spPr bwMode="auto">
          <a:xfrm>
            <a:off x="3429000" y="56388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3" name="Rectangle 7"/>
          <p:cNvSpPr>
            <a:spLocks noChangeArrowheads="1"/>
          </p:cNvSpPr>
          <p:nvPr/>
        </p:nvSpPr>
        <p:spPr bwMode="auto">
          <a:xfrm>
            <a:off x="4953000" y="3810000"/>
            <a:ext cx="2362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4" name="Rectangle 8"/>
          <p:cNvSpPr>
            <a:spLocks noChangeArrowheads="1"/>
          </p:cNvSpPr>
          <p:nvPr/>
        </p:nvSpPr>
        <p:spPr bwMode="auto">
          <a:xfrm>
            <a:off x="7315200" y="2462463"/>
            <a:ext cx="533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3015" name="Text Box 10"/>
          <p:cNvSpPr txBox="1">
            <a:spLocks noChangeArrowheads="1"/>
          </p:cNvSpPr>
          <p:nvPr/>
        </p:nvSpPr>
        <p:spPr bwMode="auto">
          <a:xfrm>
            <a:off x="5486400" y="1905000"/>
            <a:ext cx="1849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i</a:t>
            </a:r>
            <a:r>
              <a:rPr lang="en-US" altLang="en-US" sz="1800" b="0" i="1">
                <a:solidFill>
                  <a:srgbClr val="FF0000"/>
                </a:solidFill>
                <a:latin typeface="Calibri" pitchFamily="34" charset="0"/>
              </a:rPr>
              <a:t>nitial values</a:t>
            </a:r>
          </a:p>
        </p:txBody>
      </p:sp>
      <p:sp>
        <p:nvSpPr>
          <p:cNvPr id="43016" name="Text Box 11"/>
          <p:cNvSpPr txBox="1">
            <a:spLocks noChangeArrowheads="1"/>
          </p:cNvSpPr>
          <p:nvPr/>
        </p:nvSpPr>
        <p:spPr bwMode="auto">
          <a:xfrm>
            <a:off x="533400" y="1616075"/>
            <a:ext cx="334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600">
                <a:latin typeface="Verdana" pitchFamily="34" charset="0"/>
              </a:rPr>
              <a:t>Do DF-search until first leaf</a:t>
            </a:r>
          </a:p>
        </p:txBody>
      </p:sp>
      <p:sp>
        <p:nvSpPr>
          <p:cNvPr id="43017" name="TextBox 11"/>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43018" name="TextBox 12"/>
          <p:cNvSpPr txBox="1">
            <a:spLocks noChangeArrowheads="1"/>
          </p:cNvSpPr>
          <p:nvPr/>
        </p:nvSpPr>
        <p:spPr bwMode="auto">
          <a:xfrm>
            <a:off x="3429000" y="3657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3019" name="Text Box 10"/>
          <p:cNvSpPr txBox="1">
            <a:spLocks noChangeArrowheads="1"/>
          </p:cNvSpPr>
          <p:nvPr/>
        </p:nvSpPr>
        <p:spPr bwMode="auto">
          <a:xfrm>
            <a:off x="3200400" y="3200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cxnSp>
        <p:nvCxnSpPr>
          <p:cNvPr id="43020" name="Straight Arrow Connector 15"/>
          <p:cNvCxnSpPr>
            <a:cxnSpLocks noChangeShapeType="1"/>
          </p:cNvCxnSpPr>
          <p:nvPr/>
        </p:nvCxnSpPr>
        <p:spPr bwMode="auto">
          <a:xfrm rot="10800000" flipV="1">
            <a:off x="4648200" y="2895600"/>
            <a:ext cx="20574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57</a:t>
            </a:fld>
            <a:endParaRPr lang="en-US"/>
          </a:p>
        </p:txBody>
      </p:sp>
      <p:sp>
        <p:nvSpPr>
          <p:cNvPr id="15" name="TextBox 6">
            <a:extLst>
              <a:ext uri="{FF2B5EF4-FFF2-40B4-BE49-F238E27FC236}">
                <a16:creationId xmlns="" xmlns:a16="http://schemas.microsoft.com/office/drawing/2014/main" id="{CE8DA822-6308-4084-AA82-4F2E3C56472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2547095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z="2800" dirty="0"/>
              <a:t>Alpha-Beta Example (continued)</a:t>
            </a:r>
            <a:endParaRPr lang="en-US" altLang="en-US" sz="4400" dirty="0"/>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96040"/>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4036" name="Rectangle 4"/>
          <p:cNvSpPr>
            <a:spLocks noChangeArrowheads="1"/>
          </p:cNvSpPr>
          <p:nvPr/>
        </p:nvSpPr>
        <p:spPr bwMode="auto">
          <a:xfrm>
            <a:off x="4495800" y="5614736"/>
            <a:ext cx="12954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4037" name="Group 7"/>
          <p:cNvGrpSpPr>
            <a:grpSpLocks/>
          </p:cNvGrpSpPr>
          <p:nvPr/>
        </p:nvGrpSpPr>
        <p:grpSpPr bwMode="auto">
          <a:xfrm>
            <a:off x="4921250" y="3760787"/>
            <a:ext cx="444500" cy="319087"/>
            <a:chOff x="3128" y="2583"/>
            <a:chExt cx="280" cy="201"/>
          </a:xfrm>
        </p:grpSpPr>
        <p:pic>
          <p:nvPicPr>
            <p:cNvPr id="4404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40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38"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4039" name="Text Box 10"/>
          <p:cNvSpPr txBox="1">
            <a:spLocks noChangeArrowheads="1"/>
          </p:cNvSpPr>
          <p:nvPr/>
        </p:nvSpPr>
        <p:spPr bwMode="auto">
          <a:xfrm>
            <a:off x="1219200" y="4267200"/>
            <a:ext cx="294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endParaRPr lang="en-US" altLang="en-US" sz="1800" b="0" i="1">
              <a:solidFill>
                <a:srgbClr val="FF0000"/>
              </a:solidFill>
              <a:latin typeface="Calibri" pitchFamily="34" charset="0"/>
            </a:endParaRPr>
          </a:p>
        </p:txBody>
      </p:sp>
      <p:sp>
        <p:nvSpPr>
          <p:cNvPr id="44041" name="TextBox 13"/>
          <p:cNvSpPr txBox="1">
            <a:spLocks noChangeArrowheads="1"/>
          </p:cNvSpPr>
          <p:nvPr/>
        </p:nvSpPr>
        <p:spPr bwMode="auto">
          <a:xfrm>
            <a:off x="3505200" y="35052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a:t>
            </a:r>
          </a:p>
          <a:p>
            <a:pPr eaLnBrk="1" hangingPunct="1">
              <a:spcBef>
                <a:spcPct val="0"/>
              </a:spcBef>
              <a:buSzTx/>
              <a:buFontTx/>
              <a:buNone/>
            </a:pPr>
            <a:r>
              <a:rPr lang="en-US" altLang="en-US" b="0">
                <a:solidFill>
                  <a:srgbClr val="FF0000"/>
                </a:solidFill>
                <a:latin typeface="Times New Roman" pitchFamily="18" charset="0"/>
                <a:sym typeface="Symbol" pitchFamily="18" charset="2"/>
              </a:rPr>
              <a:t> =3</a:t>
            </a:r>
            <a:endParaRPr lang="en-US" altLang="en-US" b="0">
              <a:solidFill>
                <a:srgbClr val="FF0000"/>
              </a:solidFill>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58</a:t>
            </a:fld>
            <a:endParaRPr lang="en-US"/>
          </a:p>
        </p:txBody>
      </p:sp>
      <p:sp>
        <p:nvSpPr>
          <p:cNvPr id="16" name="TextBox 11">
            <a:extLst>
              <a:ext uri="{FF2B5EF4-FFF2-40B4-BE49-F238E27FC236}">
                <a16:creationId xmlns="" xmlns:a16="http://schemas.microsoft.com/office/drawing/2014/main" id="{2076F3A4-1DED-42A2-8E57-8D050DBB8F39}"/>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7" name="TextBox 6">
            <a:extLst>
              <a:ext uri="{FF2B5EF4-FFF2-40B4-BE49-F238E27FC236}">
                <a16:creationId xmlns="" xmlns:a16="http://schemas.microsoft.com/office/drawing/2014/main" id="{ED504D5A-B928-41D0-945D-DA91EE59CE2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86732357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2800" dirty="0"/>
              <a:t>Alpha-Beta</a:t>
            </a:r>
            <a:r>
              <a:rPr lang="en-US" altLang="en-US" sz="1800" dirty="0"/>
              <a:t> </a:t>
            </a:r>
            <a:r>
              <a:rPr lang="en-US" altLang="en-US" sz="2800" dirty="0"/>
              <a:t>Example (continued)</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0513"/>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0" name="Rectangle 6"/>
          <p:cNvSpPr>
            <a:spLocks noChangeArrowheads="1"/>
          </p:cNvSpPr>
          <p:nvPr/>
        </p:nvSpPr>
        <p:spPr bwMode="auto">
          <a:xfrm>
            <a:off x="5410200" y="5562600"/>
            <a:ext cx="457200" cy="381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grpSp>
        <p:nvGrpSpPr>
          <p:cNvPr id="45061" name="Group 7"/>
          <p:cNvGrpSpPr>
            <a:grpSpLocks/>
          </p:cNvGrpSpPr>
          <p:nvPr/>
        </p:nvGrpSpPr>
        <p:grpSpPr bwMode="auto">
          <a:xfrm>
            <a:off x="4925595" y="3783681"/>
            <a:ext cx="444500" cy="319087"/>
            <a:chOff x="3128" y="2583"/>
            <a:chExt cx="280" cy="201"/>
          </a:xfrm>
        </p:grpSpPr>
        <p:pic>
          <p:nvPicPr>
            <p:cNvPr id="4506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50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5062" name="Rectangle 9"/>
          <p:cNvSpPr>
            <a:spLocks noChangeArrowheads="1"/>
          </p:cNvSpPr>
          <p:nvPr/>
        </p:nvSpPr>
        <p:spPr bwMode="auto">
          <a:xfrm>
            <a:off x="7315200" y="2298031"/>
            <a:ext cx="533400" cy="533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5063" name="TextBox 10"/>
          <p:cNvSpPr txBox="1">
            <a:spLocks noChangeArrowheads="1"/>
          </p:cNvSpPr>
          <p:nvPr/>
        </p:nvSpPr>
        <p:spPr bwMode="auto">
          <a:xfrm>
            <a:off x="3429000" y="354931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=3</a:t>
            </a:r>
            <a:endParaRPr lang="en-US" altLang="en-US" b="0" dirty="0">
              <a:latin typeface="Times New Roman" pitchFamily="18" charset="0"/>
            </a:endParaRPr>
          </a:p>
        </p:txBody>
      </p:sp>
      <p:sp>
        <p:nvSpPr>
          <p:cNvPr id="45064" name="Text Box 10"/>
          <p:cNvSpPr txBox="1">
            <a:spLocks noChangeArrowheads="1"/>
          </p:cNvSpPr>
          <p:nvPr/>
        </p:nvSpPr>
        <p:spPr bwMode="auto">
          <a:xfrm>
            <a:off x="685800" y="4495800"/>
            <a:ext cx="3003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59</a:t>
            </a:fld>
            <a:endParaRPr lang="en-US"/>
          </a:p>
        </p:txBody>
      </p:sp>
      <p:sp>
        <p:nvSpPr>
          <p:cNvPr id="15" name="TextBox 11">
            <a:extLst>
              <a:ext uri="{FF2B5EF4-FFF2-40B4-BE49-F238E27FC236}">
                <a16:creationId xmlns="" xmlns:a16="http://schemas.microsoft.com/office/drawing/2014/main" id="{6432A67A-DEA9-4EC5-A75A-CF8628AD5A6B}"/>
              </a:ext>
            </a:extLst>
          </p:cNvPr>
          <p:cNvSpPr txBox="1">
            <a:spLocks noChangeArrowheads="1"/>
          </p:cNvSpPr>
          <p:nvPr/>
        </p:nvSpPr>
        <p:spPr bwMode="auto">
          <a:xfrm>
            <a:off x="5943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dirty="0">
                <a:latin typeface="Times New Roman" pitchFamily="18" charset="0"/>
                <a:sym typeface="Symbol" pitchFamily="18" charset="2"/>
              </a:rPr>
              <a:t>=−</a:t>
            </a:r>
          </a:p>
          <a:p>
            <a:pPr eaLnBrk="1" hangingPunct="1">
              <a:spcBef>
                <a:spcPct val="0"/>
              </a:spcBef>
              <a:buSzTx/>
              <a:buFontTx/>
              <a:buNone/>
            </a:pPr>
            <a:r>
              <a:rPr lang="en-US" altLang="en-US" b="0" dirty="0">
                <a:latin typeface="Times New Roman" pitchFamily="18" charset="0"/>
                <a:sym typeface="Symbol" pitchFamily="18" charset="2"/>
              </a:rPr>
              <a:t> =+</a:t>
            </a:r>
            <a:endParaRPr lang="en-US" altLang="en-US" b="0" dirty="0">
              <a:latin typeface="Times New Roman" pitchFamily="18" charset="0"/>
            </a:endParaRPr>
          </a:p>
        </p:txBody>
      </p:sp>
      <p:sp>
        <p:nvSpPr>
          <p:cNvPr id="16" name="TextBox 6">
            <a:extLst>
              <a:ext uri="{FF2B5EF4-FFF2-40B4-BE49-F238E27FC236}">
                <a16:creationId xmlns="" xmlns:a16="http://schemas.microsoft.com/office/drawing/2014/main" id="{DFC9855D-71B2-41AE-827E-DB058CFFB343}"/>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91351973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CIS </a:t>
            </a:r>
            <a:r>
              <a:rPr lang="en-US" smtClean="0"/>
              <a:t>521 - </a:t>
            </a:r>
            <a:r>
              <a:rPr lang="en-US" dirty="0"/>
              <a:t>Intro </a:t>
            </a:r>
            <a:r>
              <a:rPr lang="en-US"/>
              <a:t>to </a:t>
            </a:r>
            <a:r>
              <a:rPr lang="en-US" smtClean="0"/>
              <a:t>AI - </a:t>
            </a:r>
            <a:r>
              <a:rPr lang="en-US" dirty="0"/>
              <a:t>Fall 2016</a:t>
            </a:r>
            <a:endParaRPr lang="en-US" altLang="en-US" dirty="0"/>
          </a:p>
        </p:txBody>
      </p:sp>
      <p:sp>
        <p:nvSpPr>
          <p:cNvPr id="5" name="Slide Number Placeholder 4"/>
          <p:cNvSpPr>
            <a:spLocks noGrp="1"/>
          </p:cNvSpPr>
          <p:nvPr>
            <p:ph type="sldNum" sz="quarter" idx="12"/>
          </p:nvPr>
        </p:nvSpPr>
        <p:spPr/>
        <p:txBody>
          <a:bodyPr/>
          <a:lstStyle/>
          <a:p>
            <a:pPr>
              <a:defRPr/>
            </a:pPr>
            <a:fld id="{C1997290-8C53-4862-8488-38CB3942D630}" type="slidenum">
              <a:rPr lang="en-US" altLang="en-US" smtClean="0"/>
              <a:pPr>
                <a:defRPr/>
              </a:pPr>
              <a:t>6</a:t>
            </a:fld>
            <a:r>
              <a:rPr lang="en-US" altLang="en-US"/>
              <a:t> </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40632" y="93993"/>
            <a:ext cx="7734300" cy="6587544"/>
          </a:xfrm>
          <a:prstGeom prst="rect">
            <a:avLst/>
          </a:prstGeom>
        </p:spPr>
      </p:pic>
      <p:sp>
        <p:nvSpPr>
          <p:cNvPr id="7" name="TextBox 6"/>
          <p:cNvSpPr txBox="1"/>
          <p:nvPr/>
        </p:nvSpPr>
        <p:spPr>
          <a:xfrm>
            <a:off x="304800" y="5451901"/>
            <a:ext cx="1828800" cy="830997"/>
          </a:xfrm>
          <a:prstGeom prst="rect">
            <a:avLst/>
          </a:prstGeom>
          <a:noFill/>
        </p:spPr>
        <p:txBody>
          <a:bodyPr wrap="square" rtlCol="0">
            <a:spAutoFit/>
          </a:bodyPr>
          <a:lstStyle/>
          <a:p>
            <a:r>
              <a:rPr lang="en-US" dirty="0"/>
              <a:t>(</a:t>
            </a:r>
            <a:r>
              <a:rPr lang="en-US" dirty="0" smtClean="0"/>
              <a:t>from The </a:t>
            </a:r>
            <a:r>
              <a:rPr lang="en-US" dirty="0"/>
              <a:t>Guardian)</a:t>
            </a:r>
          </a:p>
        </p:txBody>
      </p:sp>
    </p:spTree>
    <p:extLst>
      <p:ext uri="{BB962C8B-B14F-4D97-AF65-F5344CB8AC3E}">
        <p14:creationId xmlns:p14="http://schemas.microsoft.com/office/powerpoint/2010/main" val="360769304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z="2800" dirty="0"/>
              <a:t>Alpha-Beta Example (continued)</a:t>
            </a: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12937"/>
            <a:ext cx="7010400"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6084" name="Text Box 10"/>
          <p:cNvSpPr txBox="1">
            <a:spLocks noChangeArrowheads="1"/>
          </p:cNvSpPr>
          <p:nvPr/>
        </p:nvSpPr>
        <p:spPr bwMode="auto">
          <a:xfrm>
            <a:off x="4191000" y="2065337"/>
            <a:ext cx="306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p:txBody>
      </p:sp>
      <p:sp>
        <p:nvSpPr>
          <p:cNvPr id="46085" name="TextBox 7"/>
          <p:cNvSpPr txBox="1">
            <a:spLocks noChangeArrowheads="1"/>
          </p:cNvSpPr>
          <p:nvPr/>
        </p:nvSpPr>
        <p:spPr bwMode="auto">
          <a:xfrm>
            <a:off x="5867400" y="2293937"/>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6086" name="Text Box 10"/>
          <p:cNvSpPr txBox="1">
            <a:spLocks noChangeArrowheads="1"/>
          </p:cNvSpPr>
          <p:nvPr/>
        </p:nvSpPr>
        <p:spPr bwMode="auto">
          <a:xfrm>
            <a:off x="5791200" y="3665537"/>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3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46087" name="Straight Arrow Connector 10"/>
          <p:cNvCxnSpPr>
            <a:cxnSpLocks noChangeShapeType="1"/>
          </p:cNvCxnSpPr>
          <p:nvPr/>
        </p:nvCxnSpPr>
        <p:spPr bwMode="auto">
          <a:xfrm flipV="1">
            <a:off x="5257800" y="3055937"/>
            <a:ext cx="1905000" cy="8382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6088" name="Rectangle 9"/>
          <p:cNvSpPr>
            <a:spLocks noChangeArrowheads="1"/>
          </p:cNvSpPr>
          <p:nvPr/>
        </p:nvSpPr>
        <p:spPr bwMode="auto">
          <a:xfrm>
            <a:off x="7315200" y="2446337"/>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60</a:t>
            </a:fld>
            <a:endParaRPr lang="en-US"/>
          </a:p>
        </p:txBody>
      </p:sp>
      <p:sp>
        <p:nvSpPr>
          <p:cNvPr id="11" name="TextBox 6">
            <a:extLst>
              <a:ext uri="{FF2B5EF4-FFF2-40B4-BE49-F238E27FC236}">
                <a16:creationId xmlns="" xmlns:a16="http://schemas.microsoft.com/office/drawing/2014/main" id="{54DD8DAF-1CD7-42AB-9B66-0CEFA0F4EF49}"/>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1256844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z="2800" dirty="0"/>
              <a:t>Alpha-Beta Example (continued)</a:t>
            </a:r>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8" name="TextBox 8"/>
          <p:cNvSpPr txBox="1">
            <a:spLocks noChangeArrowheads="1"/>
          </p:cNvSpPr>
          <p:nvPr/>
        </p:nvSpPr>
        <p:spPr bwMode="auto">
          <a:xfrm>
            <a:off x="51054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7109"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47110" name="Text Box 10"/>
          <p:cNvSpPr txBox="1">
            <a:spLocks noChangeArrowheads="1"/>
          </p:cNvSpPr>
          <p:nvPr/>
        </p:nvSpPr>
        <p:spPr bwMode="auto">
          <a:xfrm>
            <a:off x="6553200" y="28194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47111" name="Rectangle 11"/>
          <p:cNvSpPr>
            <a:spLocks noChangeArrowheads="1"/>
          </p:cNvSpPr>
          <p:nvPr/>
        </p:nvSpPr>
        <p:spPr bwMode="auto">
          <a:xfrm>
            <a:off x="5105400" y="3886200"/>
            <a:ext cx="30480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47112" name="Straight Arrow Connector 13"/>
          <p:cNvCxnSpPr>
            <a:cxnSpLocks noChangeShapeType="1"/>
          </p:cNvCxnSpPr>
          <p:nvPr/>
        </p:nvCxnSpPr>
        <p:spPr bwMode="auto">
          <a:xfrm rot="5400000">
            <a:off x="6057901" y="2933700"/>
            <a:ext cx="838200" cy="3175"/>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47113"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61</a:t>
            </a:fld>
            <a:endParaRPr lang="en-US"/>
          </a:p>
        </p:txBody>
      </p:sp>
      <p:sp>
        <p:nvSpPr>
          <p:cNvPr id="12" name="TextBox 6">
            <a:extLst>
              <a:ext uri="{FF2B5EF4-FFF2-40B4-BE49-F238E27FC236}">
                <a16:creationId xmlns="" xmlns:a16="http://schemas.microsoft.com/office/drawing/2014/main" id="{B82184EA-F8D7-4EC9-B205-34160C93459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86512336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z="2800" dirty="0"/>
              <a:t>Alpha-Beta Example (continued)</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8132" name="TextBox 8"/>
          <p:cNvSpPr txBox="1">
            <a:spLocks noChangeArrowheads="1"/>
          </p:cNvSpPr>
          <p:nvPr/>
        </p:nvSpPr>
        <p:spPr bwMode="auto">
          <a:xfrm>
            <a:off x="5029200" y="1828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8133" name="TextBox 9"/>
          <p:cNvSpPr txBox="1">
            <a:spLocks noChangeArrowheads="1"/>
          </p:cNvSpPr>
          <p:nvPr/>
        </p:nvSpPr>
        <p:spPr bwMode="auto">
          <a:xfrm>
            <a:off x="6629400" y="31242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8134" name="Text Box 10"/>
          <p:cNvSpPr txBox="1">
            <a:spLocks noChangeArrowheads="1"/>
          </p:cNvSpPr>
          <p:nvPr/>
        </p:nvSpPr>
        <p:spPr bwMode="auto">
          <a:xfrm>
            <a:off x="6553200" y="25908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48135" name="Rectangle 11"/>
          <p:cNvSpPr>
            <a:spLocks noChangeArrowheads="1"/>
          </p:cNvSpPr>
          <p:nvPr/>
        </p:nvSpPr>
        <p:spPr bwMode="auto">
          <a:xfrm>
            <a:off x="6284495" y="3886200"/>
            <a:ext cx="18288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8136"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62</a:t>
            </a:fld>
            <a:endParaRPr lang="en-US"/>
          </a:p>
        </p:txBody>
      </p:sp>
      <p:sp>
        <p:nvSpPr>
          <p:cNvPr id="11" name="TextBox 6">
            <a:extLst>
              <a:ext uri="{FF2B5EF4-FFF2-40B4-BE49-F238E27FC236}">
                <a16:creationId xmlns="" xmlns:a16="http://schemas.microsoft.com/office/drawing/2014/main" id="{5430966B-555E-46A3-9489-A03C4BBD9CF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2624503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z="2800" dirty="0"/>
              <a:t>Alpha-Beta Example (continued)</a:t>
            </a:r>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9156" name="TextBox 8"/>
          <p:cNvSpPr txBox="1">
            <a:spLocks noChangeArrowheads="1"/>
          </p:cNvSpPr>
          <p:nvPr/>
        </p:nvSpPr>
        <p:spPr bwMode="auto">
          <a:xfrm>
            <a:off x="6553200" y="3200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=2</a:t>
            </a:r>
            <a:endParaRPr lang="en-US" altLang="en-US" b="0">
              <a:solidFill>
                <a:srgbClr val="FF0000"/>
              </a:solidFill>
              <a:latin typeface="Times New Roman" pitchFamily="18" charset="0"/>
            </a:endParaRPr>
          </a:p>
        </p:txBody>
      </p:sp>
      <p:sp>
        <p:nvSpPr>
          <p:cNvPr id="49157" name="Text Box 10"/>
          <p:cNvSpPr txBox="1">
            <a:spLocks noChangeArrowheads="1"/>
          </p:cNvSpPr>
          <p:nvPr/>
        </p:nvSpPr>
        <p:spPr bwMode="auto">
          <a:xfrm>
            <a:off x="7391400" y="3276600"/>
            <a:ext cx="10493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so prune.</a:t>
            </a:r>
          </a:p>
        </p:txBody>
      </p:sp>
      <p:sp>
        <p:nvSpPr>
          <p:cNvPr id="49158" name="TextBox 10"/>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49159"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63</a:t>
            </a:fld>
            <a:endParaRPr lang="en-US"/>
          </a:p>
        </p:txBody>
      </p:sp>
      <p:sp>
        <p:nvSpPr>
          <p:cNvPr id="10" name="TextBox 6">
            <a:extLst>
              <a:ext uri="{FF2B5EF4-FFF2-40B4-BE49-F238E27FC236}">
                <a16:creationId xmlns="" xmlns:a16="http://schemas.microsoft.com/office/drawing/2014/main" id="{5D101EB9-8560-4EF9-83DA-5405B6B5CB10}"/>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6253661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sz="2800" dirty="0"/>
              <a:t>Alpha-Beta Example (continued)</a:t>
            </a: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0180" name="Text Box 10"/>
          <p:cNvSpPr txBox="1">
            <a:spLocks noChangeArrowheads="1"/>
          </p:cNvSpPr>
          <p:nvPr/>
        </p:nvSpPr>
        <p:spPr bwMode="auto">
          <a:xfrm>
            <a:off x="6477000" y="27432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sp>
        <p:nvSpPr>
          <p:cNvPr id="50181" name="Text Box 10"/>
          <p:cNvSpPr txBox="1">
            <a:spLocks noChangeArrowheads="1"/>
          </p:cNvSpPr>
          <p:nvPr/>
        </p:nvSpPr>
        <p:spPr bwMode="auto">
          <a:xfrm>
            <a:off x="3276600" y="1600200"/>
            <a:ext cx="3068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MAX updates , based on kids.</a:t>
            </a:r>
          </a:p>
          <a:p>
            <a:pPr eaLnBrk="1" hangingPunct="1">
              <a:spcBef>
                <a:spcPct val="0"/>
              </a:spcBef>
              <a:buSzTx/>
              <a:buFontTx/>
              <a:buNone/>
            </a:pPr>
            <a:r>
              <a:rPr lang="en-US" altLang="en-US" sz="1800" b="0" i="1">
                <a:solidFill>
                  <a:srgbClr val="FF0000"/>
                </a:solidFill>
                <a:latin typeface="Calibri" pitchFamily="34" charset="0"/>
                <a:sym typeface="Symbol" pitchFamily="18" charset="2"/>
              </a:rPr>
              <a:t>No change.</a:t>
            </a:r>
            <a:endParaRPr lang="en-US" altLang="en-US" sz="1800" b="0" i="1">
              <a:solidFill>
                <a:srgbClr val="FF0000"/>
              </a:solidFill>
              <a:latin typeface="Calibri" pitchFamily="34" charset="0"/>
            </a:endParaRPr>
          </a:p>
        </p:txBody>
      </p:sp>
      <p:sp>
        <p:nvSpPr>
          <p:cNvPr id="50182" name="TextBox 12"/>
          <p:cNvSpPr txBox="1">
            <a:spLocks noChangeArrowheads="1"/>
          </p:cNvSpPr>
          <p:nvPr/>
        </p:nvSpPr>
        <p:spPr bwMode="auto">
          <a:xfrm>
            <a:off x="5029200" y="19050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cxnSp>
        <p:nvCxnSpPr>
          <p:cNvPr id="50183" name="Straight Arrow Connector 14"/>
          <p:cNvCxnSpPr>
            <a:cxnSpLocks noChangeShapeType="1"/>
          </p:cNvCxnSpPr>
          <p:nvPr/>
        </p:nvCxnSpPr>
        <p:spPr bwMode="auto">
          <a:xfrm rot="5400000" flipH="1" flipV="1">
            <a:off x="6058694" y="2932906"/>
            <a:ext cx="838200" cy="1588"/>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0184" name="Rectangle 10"/>
          <p:cNvSpPr>
            <a:spLocks noChangeArrowheads="1"/>
          </p:cNvSpPr>
          <p:nvPr/>
        </p:nvSpPr>
        <p:spPr bwMode="auto">
          <a:xfrm>
            <a:off x="6553200" y="1981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64</a:t>
            </a:fld>
            <a:endParaRPr lang="en-US"/>
          </a:p>
        </p:txBody>
      </p:sp>
      <p:sp>
        <p:nvSpPr>
          <p:cNvPr id="11" name="TextBox 6">
            <a:extLst>
              <a:ext uri="{FF2B5EF4-FFF2-40B4-BE49-F238E27FC236}">
                <a16:creationId xmlns="" xmlns:a16="http://schemas.microsoft.com/office/drawing/2014/main" id="{1F691D61-6B4F-48F0-8C07-28ED75EBF97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69455720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sz="2800" dirty="0"/>
              <a:t>Alpha-Beta Example (continued)</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12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1205"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1206" name="TextBox 9"/>
          <p:cNvSpPr txBox="1">
            <a:spLocks noChangeArrowheads="1"/>
          </p:cNvSpPr>
          <p:nvPr/>
        </p:nvSpPr>
        <p:spPr bwMode="auto">
          <a:xfrm>
            <a:off x="43434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1207" name="TextBox 10"/>
          <p:cNvSpPr txBox="1">
            <a:spLocks noChangeArrowheads="1"/>
          </p:cNvSpPr>
          <p:nvPr/>
        </p:nvSpPr>
        <p:spPr bwMode="auto">
          <a:xfrm>
            <a:off x="7696200" y="3581400"/>
            <a:ext cx="9906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solidFill>
                  <a:srgbClr val="FF0000"/>
                </a:solidFill>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a:t>
            </a:r>
            <a:endParaRPr lang="en-US" altLang="en-US" b="0">
              <a:solidFill>
                <a:srgbClr val="FF0000"/>
              </a:solidFill>
              <a:latin typeface="Times New Roman" pitchFamily="18" charset="0"/>
            </a:endParaRPr>
          </a:p>
        </p:txBody>
      </p:sp>
      <p:sp>
        <p:nvSpPr>
          <p:cNvPr id="51208" name="Text Box 10"/>
          <p:cNvSpPr txBox="1">
            <a:spLocks noChangeArrowheads="1"/>
          </p:cNvSpPr>
          <p:nvPr/>
        </p:nvSpPr>
        <p:spPr bwMode="auto">
          <a:xfrm>
            <a:off x="6781800" y="2895600"/>
            <a:ext cx="198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 , passed to kids</a:t>
            </a:r>
            <a:endParaRPr lang="en-US" altLang="en-US" sz="1800" b="0" i="1">
              <a:solidFill>
                <a:srgbClr val="FF0000"/>
              </a:solidFill>
              <a:latin typeface="Calibri" pitchFamily="34" charset="0"/>
            </a:endParaRPr>
          </a:p>
        </p:txBody>
      </p:sp>
      <p:sp>
        <p:nvSpPr>
          <p:cNvPr id="51209" name="Rectangle 13"/>
          <p:cNvSpPr>
            <a:spLocks noChangeArrowheads="1"/>
          </p:cNvSpPr>
          <p:nvPr/>
        </p:nvSpPr>
        <p:spPr bwMode="auto">
          <a:xfrm>
            <a:off x="6248400" y="2438400"/>
            <a:ext cx="6858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1210" name="Rectangle 14"/>
          <p:cNvSpPr>
            <a:spLocks noChangeArrowheads="1"/>
          </p:cNvSpPr>
          <p:nvPr/>
        </p:nvSpPr>
        <p:spPr bwMode="auto">
          <a:xfrm>
            <a:off x="6781800" y="4038600"/>
            <a:ext cx="838200" cy="15240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cxnSp>
        <p:nvCxnSpPr>
          <p:cNvPr id="51211" name="Straight Arrow Connector 16"/>
          <p:cNvCxnSpPr>
            <a:cxnSpLocks noChangeShapeType="1"/>
          </p:cNvCxnSpPr>
          <p:nvPr/>
        </p:nvCxnSpPr>
        <p:spPr bwMode="auto">
          <a:xfrm>
            <a:off x="6019800" y="2895600"/>
            <a:ext cx="1524000" cy="6858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1212" name="Rectangle 14"/>
          <p:cNvSpPr>
            <a:spLocks noChangeArrowheads="1"/>
          </p:cNvSpPr>
          <p:nvPr/>
        </p:nvSpPr>
        <p:spPr bwMode="auto">
          <a:xfrm>
            <a:off x="5791200" y="2362200"/>
            <a:ext cx="5334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65</a:t>
            </a:fld>
            <a:endParaRPr lang="en-US"/>
          </a:p>
        </p:txBody>
      </p:sp>
      <p:sp>
        <p:nvSpPr>
          <p:cNvPr id="15" name="TextBox 6">
            <a:extLst>
              <a:ext uri="{FF2B5EF4-FFF2-40B4-BE49-F238E27FC236}">
                <a16:creationId xmlns="" xmlns:a16="http://schemas.microsoft.com/office/drawing/2014/main" id="{3D67ED56-2C6F-48AA-B11A-15BAB537657A}"/>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2588615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sz="2800" dirty="0"/>
              <a:t>Alpha-Beta Example (continued)</a:t>
            </a:r>
          </a:p>
        </p:txBody>
      </p:sp>
      <p:pic>
        <p:nvPicPr>
          <p:cNvPr id="522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22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2229" name="Text Box 9"/>
          <p:cNvSpPr txBox="1">
            <a:spLocks noChangeArrowheads="1"/>
          </p:cNvSpPr>
          <p:nvPr/>
        </p:nvSpPr>
        <p:spPr bwMode="auto">
          <a:xfrm>
            <a:off x="6156325" y="2438400"/>
            <a:ext cx="320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2230" name="TextBox 9"/>
          <p:cNvSpPr txBox="1">
            <a:spLocks noChangeArrowheads="1"/>
          </p:cNvSpPr>
          <p:nvPr/>
        </p:nvSpPr>
        <p:spPr bwMode="auto">
          <a:xfrm>
            <a:off x="7696200" y="3352800"/>
            <a:ext cx="10668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=14</a:t>
            </a:r>
            <a:endParaRPr lang="en-US" altLang="en-US" b="0">
              <a:solidFill>
                <a:srgbClr val="FF0000"/>
              </a:solidFill>
              <a:latin typeface="Times New Roman" pitchFamily="18" charset="0"/>
            </a:endParaRPr>
          </a:p>
        </p:txBody>
      </p:sp>
      <p:sp>
        <p:nvSpPr>
          <p:cNvPr id="52231"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2232" name="Text Box 10"/>
          <p:cNvSpPr txBox="1">
            <a:spLocks noChangeArrowheads="1"/>
          </p:cNvSpPr>
          <p:nvPr/>
        </p:nvSpPr>
        <p:spPr bwMode="auto">
          <a:xfrm>
            <a:off x="73152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2233"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66</a:t>
            </a:fld>
            <a:endParaRPr lang="en-US"/>
          </a:p>
        </p:txBody>
      </p:sp>
      <p:sp>
        <p:nvSpPr>
          <p:cNvPr id="12" name="TextBox 6">
            <a:extLst>
              <a:ext uri="{FF2B5EF4-FFF2-40B4-BE49-F238E27FC236}">
                <a16:creationId xmlns="" xmlns:a16="http://schemas.microsoft.com/office/drawing/2014/main" id="{4865EDF0-1400-4912-B5F1-C839A6F173B8}"/>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73478495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sz="2800" dirty="0"/>
              <a:t>Alpha-Beta Example (continued)</a:t>
            </a:r>
          </a:p>
        </p:txBody>
      </p:sp>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5063"/>
            <a:ext cx="7539038"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32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419350"/>
            <a:ext cx="5222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3253" name="Rectangle 9"/>
          <p:cNvSpPr>
            <a:spLocks noChangeArrowheads="1"/>
          </p:cNvSpPr>
          <p:nvPr/>
        </p:nvSpPr>
        <p:spPr bwMode="auto">
          <a:xfrm>
            <a:off x="6216650" y="2438400"/>
            <a:ext cx="26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a:latin typeface="Times New Roman" pitchFamily="18" charset="0"/>
              </a:rPr>
              <a:t>,</a:t>
            </a:r>
          </a:p>
        </p:txBody>
      </p:sp>
      <p:sp>
        <p:nvSpPr>
          <p:cNvPr id="53254" name="TextBox 9"/>
          <p:cNvSpPr txBox="1">
            <a:spLocks noChangeArrowheads="1"/>
          </p:cNvSpPr>
          <p:nvPr/>
        </p:nvSpPr>
        <p:spPr bwMode="auto">
          <a:xfrm>
            <a:off x="7848600" y="3352800"/>
            <a:ext cx="1143000" cy="830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solidFill>
                  <a:srgbClr val="FF0000"/>
                </a:solidFill>
                <a:latin typeface="Times New Roman" pitchFamily="18" charset="0"/>
                <a:sym typeface="Symbol" pitchFamily="18" charset="2"/>
              </a:rPr>
              <a:t> =5</a:t>
            </a:r>
            <a:endParaRPr lang="en-US" altLang="en-US" b="0">
              <a:solidFill>
                <a:srgbClr val="FF0000"/>
              </a:solidFill>
              <a:latin typeface="Times New Roman" pitchFamily="18" charset="0"/>
            </a:endParaRPr>
          </a:p>
        </p:txBody>
      </p:sp>
      <p:sp>
        <p:nvSpPr>
          <p:cNvPr id="53255" name="TextBox 10"/>
          <p:cNvSpPr txBox="1">
            <a:spLocks noChangeArrowheads="1"/>
          </p:cNvSpPr>
          <p:nvPr/>
        </p:nvSpPr>
        <p:spPr bwMode="auto">
          <a:xfrm>
            <a:off x="4419600" y="22098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3256" name="Text Box 10"/>
          <p:cNvSpPr txBox="1">
            <a:spLocks noChangeArrowheads="1"/>
          </p:cNvSpPr>
          <p:nvPr/>
        </p:nvSpPr>
        <p:spPr bwMode="auto">
          <a:xfrm>
            <a:off x="7239000" y="2819400"/>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MIN updates ,</a:t>
            </a:r>
          </a:p>
          <a:p>
            <a:pPr eaLnBrk="1" hangingPunct="1">
              <a:spcBef>
                <a:spcPct val="0"/>
              </a:spcBef>
              <a:buSzTx/>
              <a:buFontTx/>
              <a:buNone/>
            </a:pPr>
            <a:r>
              <a:rPr lang="en-US" altLang="en-US" sz="1800" b="0" i="1">
                <a:solidFill>
                  <a:srgbClr val="FF0000"/>
                </a:solidFill>
                <a:latin typeface="Calibri" pitchFamily="34" charset="0"/>
                <a:sym typeface="Symbol" pitchFamily="18" charset="2"/>
              </a:rPr>
              <a:t>based on kids.</a:t>
            </a:r>
          </a:p>
        </p:txBody>
      </p:sp>
      <p:sp>
        <p:nvSpPr>
          <p:cNvPr id="53257" name="Rectangle 12"/>
          <p:cNvSpPr>
            <a:spLocks noChangeArrowheads="1"/>
          </p:cNvSpPr>
          <p:nvPr/>
        </p:nvSpPr>
        <p:spPr bwMode="auto">
          <a:xfrm>
            <a:off x="5791200" y="2438400"/>
            <a:ext cx="1219200" cy="457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67</a:t>
            </a:fld>
            <a:endParaRPr lang="en-US"/>
          </a:p>
        </p:txBody>
      </p:sp>
      <p:sp>
        <p:nvSpPr>
          <p:cNvPr id="12" name="TextBox 6">
            <a:extLst>
              <a:ext uri="{FF2B5EF4-FFF2-40B4-BE49-F238E27FC236}">
                <a16:creationId xmlns="" xmlns:a16="http://schemas.microsoft.com/office/drawing/2014/main" id="{DF17EC9F-9490-47D3-9236-FD565ADD5E6E}"/>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5320776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sz="2800" dirty="0"/>
              <a:t>Alpha-Beta Example (continued)</a:t>
            </a:r>
          </a:p>
        </p:txBody>
      </p:sp>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42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4277" name="TextBox 9"/>
          <p:cNvSpPr txBox="1">
            <a:spLocks noChangeArrowheads="1"/>
          </p:cNvSpPr>
          <p:nvPr/>
        </p:nvSpPr>
        <p:spPr bwMode="auto">
          <a:xfrm>
            <a:off x="3657600" y="2133600"/>
            <a:ext cx="990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b="0">
                <a:latin typeface="Times New Roman" pitchFamily="18" charset="0"/>
                <a:sym typeface="Symbol" pitchFamily="18" charset="2"/>
              </a:rPr>
              <a:t>=3</a:t>
            </a:r>
          </a:p>
          <a:p>
            <a:pPr eaLnBrk="1" hangingPunct="1">
              <a:spcBef>
                <a:spcPct val="0"/>
              </a:spcBef>
              <a:buSzTx/>
              <a:buFontTx/>
              <a:buNone/>
            </a:pPr>
            <a:r>
              <a:rPr lang="en-US" altLang="en-US" b="0">
                <a:latin typeface="Times New Roman" pitchFamily="18" charset="0"/>
                <a:sym typeface="Symbol" pitchFamily="18" charset="2"/>
              </a:rPr>
              <a:t> =+</a:t>
            </a:r>
            <a:endParaRPr lang="en-US" altLang="en-US" b="0">
              <a:latin typeface="Times New Roman" pitchFamily="18" charset="0"/>
            </a:endParaRPr>
          </a:p>
        </p:txBody>
      </p:sp>
      <p:sp>
        <p:nvSpPr>
          <p:cNvPr id="54278" name="Text Box 10"/>
          <p:cNvSpPr txBox="1">
            <a:spLocks noChangeArrowheads="1"/>
          </p:cNvSpPr>
          <p:nvPr/>
        </p:nvSpPr>
        <p:spPr bwMode="auto">
          <a:xfrm>
            <a:off x="6172200" y="2438400"/>
            <a:ext cx="1525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1800" b="0" i="1">
                <a:solidFill>
                  <a:srgbClr val="FF0000"/>
                </a:solidFill>
                <a:latin typeface="Calibri" pitchFamily="34" charset="0"/>
                <a:sym typeface="Symbol" pitchFamily="18" charset="2"/>
              </a:rPr>
              <a:t>2 is returned</a:t>
            </a:r>
          </a:p>
          <a:p>
            <a:pPr eaLnBrk="1" hangingPunct="1">
              <a:spcBef>
                <a:spcPct val="0"/>
              </a:spcBef>
              <a:buSzTx/>
              <a:buFontTx/>
              <a:buNone/>
            </a:pPr>
            <a:r>
              <a:rPr lang="en-US" altLang="en-US" sz="1800" b="0" i="1">
                <a:solidFill>
                  <a:srgbClr val="FF0000"/>
                </a:solidFill>
                <a:latin typeface="Calibri" pitchFamily="34" charset="0"/>
                <a:sym typeface="Symbol" pitchFamily="18" charset="2"/>
              </a:rPr>
              <a:t>as node value.</a:t>
            </a:r>
          </a:p>
        </p:txBody>
      </p:sp>
      <p:cxnSp>
        <p:nvCxnSpPr>
          <p:cNvPr id="54279" name="Straight Arrow Connector 13"/>
          <p:cNvCxnSpPr>
            <a:cxnSpLocks noChangeShapeType="1"/>
          </p:cNvCxnSpPr>
          <p:nvPr/>
        </p:nvCxnSpPr>
        <p:spPr bwMode="auto">
          <a:xfrm rot="10800000">
            <a:off x="5562600" y="2743200"/>
            <a:ext cx="1371600" cy="60960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54280"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68</a:t>
            </a:fld>
            <a:endParaRPr lang="en-US"/>
          </a:p>
        </p:txBody>
      </p:sp>
      <p:sp>
        <p:nvSpPr>
          <p:cNvPr id="11" name="TextBox 6">
            <a:extLst>
              <a:ext uri="{FF2B5EF4-FFF2-40B4-BE49-F238E27FC236}">
                <a16:creationId xmlns="" xmlns:a16="http://schemas.microsoft.com/office/drawing/2014/main" id="{EAFB3B70-DB2A-4365-B001-BD2427CEDFF1}"/>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1135028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sz="2800" dirty="0"/>
              <a:t>Alpha-Beta Example (continued)</a:t>
            </a: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530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498725"/>
            <a:ext cx="257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55302" name="Oval 10"/>
          <p:cNvSpPr>
            <a:spLocks noChangeArrowheads="1"/>
          </p:cNvSpPr>
          <p:nvPr/>
        </p:nvSpPr>
        <p:spPr bwMode="auto">
          <a:xfrm>
            <a:off x="5410200" y="2438400"/>
            <a:ext cx="381000" cy="381000"/>
          </a:xfrm>
          <a:prstGeom prst="ellipse">
            <a:avLst/>
          </a:prstGeom>
          <a:noFill/>
          <a:ln w="317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55303" name="TextBox 10"/>
          <p:cNvSpPr txBox="1">
            <a:spLocks noChangeArrowheads="1"/>
          </p:cNvSpPr>
          <p:nvPr/>
        </p:nvSpPr>
        <p:spPr bwMode="auto">
          <a:xfrm>
            <a:off x="5867400" y="1676400"/>
            <a:ext cx="3276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dirty="0">
                <a:solidFill>
                  <a:srgbClr val="FF0000"/>
                </a:solidFill>
                <a:latin typeface="Times New Roman" pitchFamily="18" charset="0"/>
              </a:rPr>
              <a:t>Max now makes it’s best move, as computed by Alpha-Beta</a:t>
            </a:r>
          </a:p>
        </p:txBody>
      </p:sp>
      <p:sp>
        <p:nvSpPr>
          <p:cNvPr id="55304" name="TextBox 11"/>
          <p:cNvSpPr txBox="1">
            <a:spLocks noChangeArrowheads="1"/>
          </p:cNvSpPr>
          <p:nvPr/>
        </p:nvSpPr>
        <p:spPr bwMode="auto">
          <a:xfrm>
            <a:off x="7086600" y="3352800"/>
            <a:ext cx="129540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a:cs typeface="Arial" pitchFamily="34" charset="0"/>
              </a:rPr>
              <a:t>2</a:t>
            </a: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69</a:t>
            </a:fld>
            <a:endParaRPr lang="en-US"/>
          </a:p>
        </p:txBody>
      </p:sp>
      <p:sp>
        <p:nvSpPr>
          <p:cNvPr id="11" name="TextBox 6">
            <a:extLst>
              <a:ext uri="{FF2B5EF4-FFF2-40B4-BE49-F238E27FC236}">
                <a16:creationId xmlns="" xmlns:a16="http://schemas.microsoft.com/office/drawing/2014/main" id="{6B9E9282-55EB-4EFC-9E77-6FA9A3DB3D96}"/>
              </a:ext>
            </a:extLst>
          </p:cNvPr>
          <p:cNvSpPr txBox="1">
            <a:spLocks noChangeArrowheads="1"/>
          </p:cNvSpPr>
          <p:nvPr/>
        </p:nvSpPr>
        <p:spPr bwMode="auto">
          <a:xfrm>
            <a:off x="152400" y="2057400"/>
            <a:ext cx="533400" cy="2678113"/>
          </a:xfrm>
          <a:prstGeom prst="rect">
            <a:avLst/>
          </a:prstGeom>
          <a:noFill/>
          <a:ln w="9525">
            <a:noFill/>
            <a:miter lim="800000"/>
            <a:headEnd/>
            <a:tailEnd/>
          </a:ln>
        </p:spPr>
        <p:txBody>
          <a:bodyPr>
            <a:spAutoFit/>
          </a:bodyPr>
          <a:lstStyle/>
          <a:p>
            <a:r>
              <a:rPr lang="el-GR" i="1" dirty="0">
                <a:ea typeface="ＭＳ Ｐゴシック" pitchFamily="34" charset="-128"/>
                <a:cs typeface="Times New Roman" pitchFamily="18" charset="0"/>
                <a:sym typeface="Symbol" pitchFamily="18" charset="2"/>
              </a:rPr>
              <a:t>β</a:t>
            </a:r>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endParaRPr lang="en-US" i="1" dirty="0">
              <a:ea typeface="ＭＳ Ｐゴシック" pitchFamily="34" charset="-128"/>
              <a:cs typeface="Times New Roman" pitchFamily="18" charset="0"/>
              <a:sym typeface="Symbol" pitchFamily="18" charset="2"/>
            </a:endParaRPr>
          </a:p>
          <a:p>
            <a:r>
              <a:rPr lang="en-US" dirty="0">
                <a:ea typeface="ＭＳ Ｐゴシック" pitchFamily="34" charset="-128"/>
                <a:cs typeface="Times New Roman" pitchFamily="18" charset="0"/>
                <a:sym typeface="Symbol" pitchFamily="18" charset="2"/>
              </a:rPr>
              <a:t></a:t>
            </a:r>
          </a:p>
          <a:p>
            <a:r>
              <a:rPr lang="en-US" i="1" dirty="0">
                <a:ea typeface="ＭＳ Ｐゴシック" pitchFamily="34" charset="-128"/>
                <a:cs typeface="Times New Roman" pitchFamily="18" charset="0"/>
                <a:sym typeface="Symbol" pitchFamily="18" charset="2"/>
              </a:rPr>
              <a:t>α</a:t>
            </a:r>
            <a:endParaRPr lang="en-US" dirty="0">
              <a:ea typeface="ＭＳ Ｐゴシック" pitchFamily="34" charset="-128"/>
            </a:endParaRPr>
          </a:p>
        </p:txBody>
      </p:sp>
    </p:spTree>
    <p:extLst>
      <p:ext uri="{BB962C8B-B14F-4D97-AF65-F5344CB8AC3E}">
        <p14:creationId xmlns:p14="http://schemas.microsoft.com/office/powerpoint/2010/main" val="156527742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p>
            <a:r>
              <a:rPr lang="en-US"/>
              <a:t>CIS </a:t>
            </a:r>
            <a:r>
              <a:rPr lang="en-US" smtClean="0"/>
              <a:t>421/521 - </a:t>
            </a:r>
            <a:r>
              <a:rPr lang="en-US" dirty="0"/>
              <a:t>Intro to AI</a:t>
            </a:r>
            <a:endParaRPr lang="en-US" altLang="en-US" dirty="0"/>
          </a:p>
        </p:txBody>
      </p:sp>
      <p:sp>
        <p:nvSpPr>
          <p:cNvPr id="38915" name="Slide Number Placeholder 5"/>
          <p:cNvSpPr>
            <a:spLocks noGrp="1"/>
          </p:cNvSpPr>
          <p:nvPr>
            <p:ph type="sldNum" sz="quarter" idx="12"/>
          </p:nvPr>
        </p:nvSpPr>
        <p:spPr>
          <a:noFill/>
        </p:spPr>
        <p:txBody>
          <a:bodyPr/>
          <a:lstStyle/>
          <a:p>
            <a:fld id="{2B10755E-84AA-440B-8244-596796260417}" type="slidenum">
              <a:rPr lang="en-US" altLang="en-US" smtClean="0"/>
              <a:pPr/>
              <a:t>7</a:t>
            </a:fld>
            <a:endParaRPr lang="en-US" altLang="en-US"/>
          </a:p>
        </p:txBody>
      </p:sp>
      <p:sp>
        <p:nvSpPr>
          <p:cNvPr id="38916" name="Rectangle 2"/>
          <p:cNvSpPr>
            <a:spLocks noGrp="1" noChangeArrowheads="1"/>
          </p:cNvSpPr>
          <p:nvPr>
            <p:ph type="title"/>
          </p:nvPr>
        </p:nvSpPr>
        <p:spPr/>
        <p:txBody>
          <a:bodyPr/>
          <a:lstStyle/>
          <a:p>
            <a:r>
              <a:rPr lang="en-US" dirty="0"/>
              <a:t>The Simplest Game Environment</a:t>
            </a:r>
          </a:p>
        </p:txBody>
      </p:sp>
      <p:sp>
        <p:nvSpPr>
          <p:cNvPr id="38917" name="Rectangle 3"/>
          <p:cNvSpPr>
            <a:spLocks noGrp="1" noChangeArrowheads="1"/>
          </p:cNvSpPr>
          <p:nvPr>
            <p:ph type="body" idx="1"/>
          </p:nvPr>
        </p:nvSpPr>
        <p:spPr>
          <a:xfrm>
            <a:off x="685800" y="1295400"/>
            <a:ext cx="7772400" cy="4953000"/>
          </a:xfrm>
        </p:spPr>
        <p:txBody>
          <a:bodyPr/>
          <a:lstStyle/>
          <a:p>
            <a:pPr>
              <a:spcAft>
                <a:spcPts val="600"/>
              </a:spcAft>
            </a:pPr>
            <a:r>
              <a:rPr lang="en-US" i="1" dirty="0" err="1">
                <a:solidFill>
                  <a:schemeClr val="accent2"/>
                </a:solidFill>
                <a:effectLst>
                  <a:outerShdw blurRad="38100" dist="38100" dir="2700000" algn="tl">
                    <a:srgbClr val="000000">
                      <a:alpha val="43137"/>
                    </a:srgbClr>
                  </a:outerShdw>
                </a:effectLst>
              </a:rPr>
              <a:t>Multiagent</a:t>
            </a:r>
            <a:endParaRPr lang="en-US" i="1" dirty="0">
              <a:solidFill>
                <a:schemeClr val="accent2"/>
              </a:solidFill>
              <a:effectLst>
                <a:outerShdw blurRad="38100" dist="38100" dir="2700000" algn="tl">
                  <a:srgbClr val="000000">
                    <a:alpha val="43137"/>
                  </a:srgbClr>
                </a:outerShdw>
              </a:effectLst>
            </a:endParaRPr>
          </a:p>
          <a:p>
            <a:pPr>
              <a:spcAft>
                <a:spcPts val="600"/>
              </a:spcAft>
            </a:pPr>
            <a:r>
              <a:rPr lang="en-US" i="1" dirty="0">
                <a:solidFill>
                  <a:schemeClr val="accent2"/>
                </a:solidFill>
              </a:rPr>
              <a:t>Static:</a:t>
            </a:r>
            <a:r>
              <a:rPr lang="en-US" dirty="0">
                <a:solidFill>
                  <a:srgbClr val="FF0000"/>
                </a:solidFill>
              </a:rPr>
              <a:t> </a:t>
            </a:r>
            <a:r>
              <a:rPr lang="en-US" sz="2000" dirty="0"/>
              <a:t>No change while an agent is deliberating</a:t>
            </a:r>
            <a:endParaRPr lang="en-US" dirty="0"/>
          </a:p>
          <a:p>
            <a:pPr>
              <a:spcAft>
                <a:spcPts val="600"/>
              </a:spcAft>
            </a:pPr>
            <a:r>
              <a:rPr lang="en-US" i="1" dirty="0">
                <a:solidFill>
                  <a:schemeClr val="accent2"/>
                </a:solidFill>
              </a:rPr>
              <a:t>Discrete:</a:t>
            </a:r>
            <a:r>
              <a:rPr lang="en-US" dirty="0"/>
              <a:t> </a:t>
            </a:r>
            <a:r>
              <a:rPr lang="en-US" sz="2000" dirty="0"/>
              <a:t>A finite set of percepts and actions</a:t>
            </a:r>
          </a:p>
          <a:p>
            <a:pPr>
              <a:lnSpc>
                <a:spcPct val="90000"/>
              </a:lnSpc>
              <a:spcAft>
                <a:spcPts val="600"/>
              </a:spcAft>
            </a:pPr>
            <a:r>
              <a:rPr lang="en-US" i="1" dirty="0">
                <a:solidFill>
                  <a:schemeClr val="accent2"/>
                </a:solidFill>
              </a:rPr>
              <a:t>Fully observable</a:t>
            </a:r>
            <a:r>
              <a:rPr lang="en-US" dirty="0"/>
              <a:t> : </a:t>
            </a:r>
            <a:r>
              <a:rPr lang="en-US" sz="2000" dirty="0"/>
              <a:t>An agent's sensors give it the    complete state of the environment.</a:t>
            </a:r>
          </a:p>
          <a:p>
            <a:pPr>
              <a:lnSpc>
                <a:spcPct val="90000"/>
              </a:lnSpc>
              <a:spcAft>
                <a:spcPts val="600"/>
              </a:spcAft>
            </a:pPr>
            <a:r>
              <a:rPr lang="en-US" i="1" dirty="0">
                <a:solidFill>
                  <a:schemeClr val="accent2"/>
                </a:solidFill>
              </a:rPr>
              <a:t>Strategic: </a:t>
            </a:r>
            <a:r>
              <a:rPr lang="en-US" sz="2000" dirty="0"/>
              <a:t>The next state is determined by the current state and the action executed by the agent  and the actions of one other agent.</a:t>
            </a:r>
          </a:p>
          <a:p>
            <a:pPr marL="0" indent="0">
              <a:buNone/>
            </a:pPr>
            <a:endParaRPr lang="en-US" dirty="0"/>
          </a:p>
          <a:p>
            <a:endParaRPr lang="en-US" dirty="0"/>
          </a:p>
        </p:txBody>
      </p:sp>
    </p:spTree>
    <p:extLst>
      <p:ext uri="{BB962C8B-B14F-4D97-AF65-F5344CB8AC3E}">
        <p14:creationId xmlns:p14="http://schemas.microsoft.com/office/powerpoint/2010/main" val="143361633"/>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1143000" y="1219200"/>
            <a:ext cx="653256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ALPHA-BETA-SEARCH(</a:t>
            </a:r>
            <a:r>
              <a:rPr lang="en-US" altLang="en-US" sz="2000" b="0" i="1" dirty="0">
                <a:latin typeface="Times New Roman" pitchFamily="18" charset="0"/>
              </a:rPr>
              <a:t>state</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an action</a:t>
            </a:r>
          </a:p>
          <a:p>
            <a:pPr eaLnBrk="1" hangingPunct="1">
              <a:spcBef>
                <a:spcPct val="0"/>
              </a:spcBef>
              <a:buSzTx/>
              <a:buFontTx/>
              <a:buNone/>
            </a:pPr>
            <a:r>
              <a:rPr lang="en-US" altLang="en-US" sz="2000" dirty="0">
                <a:latin typeface="Times New Roman" pitchFamily="18" charset="0"/>
              </a:rPr>
              <a:t>   inputs: </a:t>
            </a:r>
            <a:r>
              <a:rPr lang="en-US" altLang="en-US" sz="2000" b="0" i="1" dirty="0">
                <a:latin typeface="Times New Roman" pitchFamily="18" charset="0"/>
              </a:rPr>
              <a:t>state</a:t>
            </a:r>
            <a:r>
              <a:rPr lang="en-US" altLang="en-US" sz="2000" b="0" dirty="0">
                <a:latin typeface="Times New Roman" pitchFamily="18" charset="0"/>
              </a:rPr>
              <a:t>, current state in game</a:t>
            </a:r>
          </a:p>
          <a:p>
            <a:pPr eaLnBrk="1" hangingPunct="1">
              <a:spcBef>
                <a:spcPct val="0"/>
              </a:spcBef>
              <a:buSzTx/>
              <a:buFontTx/>
              <a:buNone/>
            </a:pPr>
            <a:r>
              <a:rPr lang="en-US" altLang="en-US" sz="2000" dirty="0">
                <a:latin typeface="Times New Roman" pitchFamily="18" charset="0"/>
              </a:rPr>
              <a:t>   </a:t>
            </a:r>
            <a:r>
              <a:rPr lang="en-US" altLang="en-US" sz="2000" b="0" i="1" dirty="0" err="1">
                <a:latin typeface="Times New Roman" pitchFamily="18" charset="0"/>
              </a:rPr>
              <a:t>v</a:t>
            </a:r>
            <a:r>
              <a:rPr lang="en-US" altLang="en-US" sz="2000" b="0" dirty="0" err="1">
                <a:latin typeface="Times New Roman" pitchFamily="18" charset="0"/>
                <a:sym typeface="Symbol" pitchFamily="18" charset="2"/>
              </a:rPr>
              <a:t></a:t>
            </a:r>
            <a:r>
              <a:rPr lang="en-US" altLang="en-US" sz="2000" b="0" dirty="0" err="1">
                <a:latin typeface="MS Shell Dlg" charset="0"/>
              </a:rPr>
              <a:t>MAX-VALUE</a:t>
            </a:r>
            <a:r>
              <a:rPr lang="en-US" altLang="en-US" sz="2000" b="0" dirty="0">
                <a:latin typeface="MS Shell Dlg" charset="0"/>
              </a:rPr>
              <a:t>(</a:t>
            </a:r>
            <a:r>
              <a:rPr lang="en-US" altLang="en-US" sz="2000" b="0" i="1" dirty="0">
                <a:latin typeface="MS Shell Dlg" charset="0"/>
              </a:rPr>
              <a:t>state</a:t>
            </a:r>
            <a:r>
              <a:rPr lang="en-US" altLang="en-US" sz="2000" b="0" i="1" dirty="0" smtClean="0">
                <a:latin typeface="MS Shell Dlg" charset="0"/>
              </a:rPr>
              <a:t>, - </a:t>
            </a:r>
            <a:r>
              <a:rPr lang="en-US" altLang="en-US" sz="2000" b="0" dirty="0">
                <a:latin typeface="Times New Roman" pitchFamily="18" charset="0"/>
              </a:rPr>
              <a:t>∞</a:t>
            </a:r>
            <a:r>
              <a:rPr lang="en-US" altLang="en-US" sz="2000" b="0" i="1" dirty="0">
                <a:latin typeface="MS Shell Dlg" charset="0"/>
              </a:rPr>
              <a:t> , +</a:t>
            </a:r>
            <a:r>
              <a:rPr lang="en-US" altLang="en-US" sz="2000" b="0" dirty="0">
                <a:latin typeface="Times New Roman" pitchFamily="18" charset="0"/>
              </a:rPr>
              <a:t>∞</a:t>
            </a:r>
            <a:r>
              <a:rPr lang="en-US" altLang="en-US" sz="2000" b="0" dirty="0">
                <a:latin typeface="MS Shell Dlg" charset="0"/>
              </a:rPr>
              <a:t>)</a:t>
            </a:r>
          </a:p>
          <a:p>
            <a:pPr eaLnBrk="1" hangingPunct="1">
              <a:spcBef>
                <a:spcPct val="0"/>
              </a:spcBef>
              <a:buSzTx/>
              <a:buFontTx/>
              <a:buNone/>
            </a:pPr>
            <a:r>
              <a:rPr lang="en-US" altLang="en-US" sz="2000" dirty="0">
                <a:latin typeface="MS Shell Dlg" charset="0"/>
              </a:rPr>
              <a:t>   return </a:t>
            </a:r>
            <a:r>
              <a:rPr lang="en-US" altLang="en-US" sz="2000" b="0" dirty="0">
                <a:latin typeface="MS Shell Dlg" charset="0"/>
              </a:rPr>
              <a:t>an </a:t>
            </a:r>
            <a:r>
              <a:rPr lang="en-US" altLang="en-US" sz="2000" b="0" i="1" dirty="0">
                <a:latin typeface="MS Shell Dlg" charset="0"/>
              </a:rPr>
              <a:t>action</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with value </a:t>
            </a:r>
            <a:r>
              <a:rPr lang="en-US" altLang="en-US" sz="2000" b="0" i="1" dirty="0">
                <a:latin typeface="MS Shell Dlg" charset="0"/>
              </a:rPr>
              <a:t>v</a:t>
            </a:r>
          </a:p>
        </p:txBody>
      </p:sp>
      <p:sp>
        <p:nvSpPr>
          <p:cNvPr id="41988" name="Text Box 4"/>
          <p:cNvSpPr txBox="1">
            <a:spLocks noChangeArrowheads="1"/>
          </p:cNvSpPr>
          <p:nvPr/>
        </p:nvSpPr>
        <p:spPr bwMode="auto">
          <a:xfrm>
            <a:off x="1143000" y="2895600"/>
            <a:ext cx="6269038"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r>
              <a:rPr lang="en-US" altLang="en-US" sz="2000" dirty="0">
                <a:latin typeface="Times New Roman" pitchFamily="18" charset="0"/>
              </a:rPr>
              <a:t>function </a:t>
            </a:r>
            <a:r>
              <a:rPr lang="en-US" altLang="en-US" sz="2000" b="0" dirty="0">
                <a:latin typeface="Times New Roman" pitchFamily="18" charset="0"/>
              </a:rPr>
              <a:t>MAX-VALUE(</a:t>
            </a:r>
            <a:r>
              <a:rPr lang="en-US" altLang="en-US" sz="2000" b="0" i="1" dirty="0">
                <a:latin typeface="Times New Roman" pitchFamily="18" charset="0"/>
              </a:rPr>
              <a:t>state,</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Times New Roman" pitchFamily="18" charset="0"/>
              </a:rPr>
              <a:t>)</a:t>
            </a:r>
            <a:r>
              <a:rPr lang="en-US" altLang="en-US" sz="2000" dirty="0">
                <a:latin typeface="Times New Roman" pitchFamily="18" charset="0"/>
              </a:rPr>
              <a:t> returns </a:t>
            </a:r>
            <a:r>
              <a:rPr lang="en-US" altLang="en-US" sz="2000" b="0" i="1" dirty="0">
                <a:latin typeface="Times New Roman" pitchFamily="18" charset="0"/>
              </a:rPr>
              <a:t>a utility value</a:t>
            </a:r>
          </a:p>
          <a:p>
            <a:pPr eaLnBrk="1" hangingPunct="1">
              <a:spcBef>
                <a:spcPct val="0"/>
              </a:spcBef>
              <a:buSzTx/>
              <a:buFontTx/>
              <a:buNone/>
            </a:pPr>
            <a:r>
              <a:rPr lang="en-US" altLang="en-US" sz="2000" dirty="0">
                <a:latin typeface="Times New Roman" pitchFamily="18" charset="0"/>
              </a:rPr>
              <a:t>   if </a:t>
            </a:r>
            <a:r>
              <a:rPr lang="en-US" altLang="en-US" sz="2000" b="0" dirty="0">
                <a:latin typeface="Times New Roman" pitchFamily="18" charset="0"/>
              </a:rPr>
              <a:t>TERMINAL-TEST(</a:t>
            </a:r>
            <a:r>
              <a:rPr lang="en-US" altLang="en-US" sz="2000" b="0" i="1" dirty="0">
                <a:latin typeface="Times New Roman" pitchFamily="18" charset="0"/>
              </a:rPr>
              <a:t>state</a:t>
            </a:r>
            <a:r>
              <a:rPr lang="en-US" altLang="en-US" sz="2000" b="0" dirty="0">
                <a:latin typeface="Times New Roman" pitchFamily="18" charset="0"/>
              </a:rPr>
              <a:t>) </a:t>
            </a:r>
            <a:r>
              <a:rPr lang="en-US" altLang="en-US" sz="2000" dirty="0">
                <a:latin typeface="Times New Roman" pitchFamily="18" charset="0"/>
              </a:rPr>
              <a:t>then return</a:t>
            </a:r>
            <a:r>
              <a:rPr lang="en-US" altLang="en-US" sz="2000" b="0" dirty="0">
                <a:latin typeface="Times New Roman" pitchFamily="18" charset="0"/>
              </a:rPr>
              <a:t> UTILITY(</a:t>
            </a:r>
            <a:r>
              <a:rPr lang="en-US" altLang="en-US" sz="2000" b="0" i="1" dirty="0">
                <a:latin typeface="Times New Roman" pitchFamily="18" charset="0"/>
              </a:rPr>
              <a:t>state</a:t>
            </a:r>
            <a:r>
              <a:rPr lang="en-US" altLang="en-US" sz="2000" b="0" dirty="0">
                <a:latin typeface="Times New Roman" pitchFamily="18" charset="0"/>
              </a:rPr>
              <a:t>)</a:t>
            </a:r>
            <a:endParaRPr lang="en-US" altLang="en-US" sz="2000" dirty="0">
              <a:latin typeface="Times New Roman" pitchFamily="18" charset="0"/>
            </a:endParaRPr>
          </a:p>
          <a:p>
            <a:pPr eaLnBrk="1" hangingPunct="1">
              <a:spcBef>
                <a:spcPct val="0"/>
              </a:spcBef>
              <a:buSzTx/>
              <a:buFontTx/>
              <a:buNone/>
            </a:pPr>
            <a:r>
              <a:rPr lang="en-US" altLang="en-US" sz="2000" dirty="0">
                <a:latin typeface="Times New Roman" pitchFamily="18" charset="0"/>
              </a:rPr>
              <a:t>   </a:t>
            </a:r>
            <a:r>
              <a:rPr lang="en-US" altLang="en-US" sz="2000" b="0" i="1" dirty="0">
                <a:latin typeface="Times New Roman" pitchFamily="18" charset="0"/>
              </a:rPr>
              <a:t>v </a:t>
            </a:r>
            <a:r>
              <a:rPr lang="en-US" altLang="en-US" sz="2000" b="0" dirty="0" smtClean="0">
                <a:latin typeface="Times New Roman" pitchFamily="18" charset="0"/>
                <a:sym typeface="Symbol" pitchFamily="18" charset="2"/>
              </a:rPr>
              <a:t></a:t>
            </a:r>
            <a:r>
              <a:rPr lang="en-US" altLang="en-US" sz="2000" b="0" dirty="0" smtClean="0">
                <a:latin typeface="Times New Roman" pitchFamily="18" charset="0"/>
              </a:rPr>
              <a:t> - </a:t>
            </a:r>
            <a:r>
              <a:rPr lang="en-US" altLang="en-US" sz="2000" b="0" dirty="0">
                <a:latin typeface="Times New Roman" pitchFamily="18" charset="0"/>
              </a:rPr>
              <a:t>∞</a:t>
            </a:r>
          </a:p>
          <a:p>
            <a:pPr eaLnBrk="1" hangingPunct="1">
              <a:spcBef>
                <a:spcPct val="0"/>
              </a:spcBef>
              <a:buSzTx/>
              <a:buFontTx/>
              <a:buNone/>
            </a:pPr>
            <a:r>
              <a:rPr lang="en-US" altLang="en-US" sz="2000" dirty="0">
                <a:latin typeface="MS Shell Dlg" charset="0"/>
              </a:rPr>
              <a:t>   for </a:t>
            </a:r>
            <a:r>
              <a:rPr lang="en-US" altLang="en-US" sz="2000" b="0" i="1" dirty="0">
                <a:latin typeface="MS Shell Dlg" charset="0"/>
              </a:rPr>
              <a:t>a</a:t>
            </a:r>
            <a:r>
              <a:rPr lang="en-US" altLang="en-US" sz="2000" b="0" dirty="0">
                <a:latin typeface="MS Shell Dlg" charset="0"/>
              </a:rPr>
              <a:t> in ACTIONS(</a:t>
            </a:r>
            <a:r>
              <a:rPr lang="en-US" altLang="en-US" sz="2000" b="0" i="1" dirty="0">
                <a:latin typeface="MS Shell Dlg" charset="0"/>
              </a:rPr>
              <a:t>state</a:t>
            </a:r>
            <a:r>
              <a:rPr lang="en-US" altLang="en-US" sz="2000" b="0" dirty="0">
                <a:latin typeface="MS Shell Dlg" charset="0"/>
              </a:rPr>
              <a:t>) </a:t>
            </a:r>
            <a:r>
              <a:rPr lang="en-US" altLang="en-US" sz="2000" dirty="0">
                <a:latin typeface="MS Shell Dlg" charset="0"/>
              </a:rPr>
              <a:t>do</a:t>
            </a:r>
          </a:p>
          <a:p>
            <a:pPr eaLnBrk="1" hangingPunct="1">
              <a:spcBef>
                <a:spcPct val="0"/>
              </a:spcBef>
              <a:buSzTx/>
              <a:buFontTx/>
              <a:buNone/>
            </a:pPr>
            <a:r>
              <a:rPr lang="en-US" altLang="en-US" sz="2000" dirty="0">
                <a:latin typeface="Times New Roman" pitchFamily="18" charset="0"/>
              </a:rPr>
              <a:t>    </a:t>
            </a:r>
            <a:r>
              <a:rPr lang="en-US" altLang="en-US" sz="2000" dirty="0" smtClean="0">
                <a:latin typeface="Times New Roman" pitchFamily="18" charset="0"/>
              </a:rPr>
              <a:t>   </a:t>
            </a:r>
            <a:r>
              <a:rPr lang="en-US" altLang="en-US" sz="2000" b="0" i="1" dirty="0" smtClean="0">
                <a:latin typeface="Times New Roman" pitchFamily="18" charset="0"/>
              </a:rPr>
              <a:t>v </a:t>
            </a:r>
            <a:r>
              <a:rPr lang="en-US" altLang="en-US" sz="2000" b="0" dirty="0">
                <a:latin typeface="Times New Roman" pitchFamily="18" charset="0"/>
                <a:sym typeface="Symbol" pitchFamily="18" charset="2"/>
              </a:rPr>
              <a:t></a:t>
            </a:r>
            <a:r>
              <a:rPr lang="en-US" altLang="en-US" sz="2000" b="0" dirty="0">
                <a:latin typeface="Times New Roman" pitchFamily="18" charset="0"/>
              </a:rPr>
              <a:t> </a:t>
            </a:r>
            <a:r>
              <a:rPr lang="en-US" altLang="en-US" sz="2000" b="0" dirty="0">
                <a:latin typeface="MS Shell Dlg" charset="0"/>
              </a:rPr>
              <a:t>MAX(</a:t>
            </a:r>
            <a:r>
              <a:rPr lang="en-US" altLang="en-US" sz="2000" b="0" i="1" dirty="0" err="1">
                <a:latin typeface="MS Shell Dlg" charset="0"/>
              </a:rPr>
              <a:t>v,</a:t>
            </a:r>
            <a:r>
              <a:rPr lang="en-US" altLang="en-US" sz="2000" b="0" dirty="0" err="1">
                <a:latin typeface="MS Shell Dlg" charset="0"/>
              </a:rPr>
              <a:t>MIN</a:t>
            </a:r>
            <a:r>
              <a:rPr lang="en-US" altLang="en-US" sz="2000" b="0" dirty="0">
                <a:latin typeface="MS Shell Dlg" charset="0"/>
              </a:rPr>
              <a:t>-VALUE(Result(</a:t>
            </a:r>
            <a:r>
              <a:rPr lang="en-US" altLang="en-US" sz="2000" b="0" i="1" dirty="0" err="1">
                <a:latin typeface="MS Shell Dlg" charset="0"/>
              </a:rPr>
              <a:t>s</a:t>
            </a:r>
            <a:r>
              <a:rPr lang="en-US" altLang="en-US" sz="2000" b="0" dirty="0" err="1">
                <a:latin typeface="MS Shell Dlg" charset="0"/>
              </a:rPr>
              <a:t>,a</a:t>
            </a:r>
            <a:r>
              <a:rPr lang="en-US" altLang="en-US" sz="2000" b="0" dirty="0">
                <a:latin typeface="MS Shell Dlg" charset="0"/>
              </a:rPr>
              <a:t>), </a:t>
            </a:r>
            <a:r>
              <a:rPr lang="en-US" altLang="en-US" sz="2000" b="0" i="1" dirty="0">
                <a:latin typeface="Times New Roman" pitchFamily="18" charset="0"/>
                <a:sym typeface="Symbol" pitchFamily="18" charset="2"/>
              </a:rPr>
              <a:t></a:t>
            </a:r>
            <a:r>
              <a:rPr lang="en-US" altLang="en-US" sz="2000" b="0" i="1" dirty="0">
                <a:latin typeface="Times New Roman" pitchFamily="18" charset="0"/>
              </a:rPr>
              <a:t> , </a:t>
            </a:r>
            <a:r>
              <a:rPr lang="en-US" altLang="en-US" sz="2000" b="0" i="1" dirty="0">
                <a:latin typeface="Times New Roman" pitchFamily="18" charset="0"/>
                <a:sym typeface="Symbol" pitchFamily="18" charset="2"/>
              </a:rPr>
              <a:t></a:t>
            </a:r>
            <a:r>
              <a:rPr lang="en-US" altLang="en-US" sz="2000" b="0" dirty="0">
                <a:latin typeface="MS Shell Dlg" charset="0"/>
              </a:rPr>
              <a:t>))</a:t>
            </a:r>
          </a:p>
          <a:p>
            <a:pPr eaLnBrk="1" hangingPunct="1">
              <a:spcBef>
                <a:spcPct val="0"/>
              </a:spcBef>
              <a:buSzTx/>
              <a:buFontTx/>
              <a:buNone/>
            </a:pPr>
            <a:r>
              <a:rPr lang="en-US" altLang="en-US" sz="2000" b="0" dirty="0">
                <a:latin typeface="MS Shell Dlg" charset="0"/>
              </a:rPr>
              <a:t>     </a:t>
            </a:r>
            <a:r>
              <a:rPr lang="en-US" altLang="en-US" sz="2000" b="0" dirty="0" smtClean="0">
                <a:latin typeface="MS Shell Dlg" charset="0"/>
              </a:rPr>
              <a:t>  </a:t>
            </a:r>
            <a:r>
              <a:rPr lang="en-US" altLang="en-US" sz="2000" dirty="0" smtClean="0">
                <a:latin typeface="MS Shell Dlg" charset="0"/>
              </a:rPr>
              <a:t>if</a:t>
            </a:r>
            <a:r>
              <a:rPr lang="en-US" altLang="en-US" sz="2000" b="0" dirty="0" smtClean="0">
                <a:latin typeface="MS Shell Dlg" charset="0"/>
              </a:rPr>
              <a:t> </a:t>
            </a:r>
            <a:r>
              <a:rPr lang="en-US" altLang="en-US" sz="2000" b="0" i="1" dirty="0">
                <a:latin typeface="Times New Roman" pitchFamily="18" charset="0"/>
              </a:rPr>
              <a:t>v</a:t>
            </a:r>
            <a:r>
              <a:rPr lang="en-US" altLang="en-US" sz="2000" b="0" dirty="0">
                <a:latin typeface="MS Shell Dlg" charset="0"/>
              </a:rPr>
              <a:t> ≥ </a:t>
            </a:r>
            <a:r>
              <a:rPr lang="en-US" altLang="en-US" sz="2000" b="0" i="1" dirty="0">
                <a:latin typeface="Times New Roman" pitchFamily="18" charset="0"/>
                <a:sym typeface="Symbol" pitchFamily="18" charset="2"/>
              </a:rPr>
              <a:t></a:t>
            </a:r>
            <a:r>
              <a:rPr lang="en-US" altLang="en-US" sz="2000" b="0" dirty="0">
                <a:latin typeface="MS Shell Dlg" charset="0"/>
              </a:rPr>
              <a:t> </a:t>
            </a:r>
            <a:r>
              <a:rPr lang="en-US" altLang="en-US" sz="2000" dirty="0">
                <a:latin typeface="MS Shell Dlg" charset="0"/>
              </a:rPr>
              <a:t>then return</a:t>
            </a:r>
            <a:r>
              <a:rPr lang="en-US" altLang="en-US" sz="2000" b="0" dirty="0">
                <a:latin typeface="MS Shell Dlg" charset="0"/>
              </a:rPr>
              <a:t> </a:t>
            </a:r>
            <a:r>
              <a:rPr lang="en-US" altLang="en-US" sz="2000" b="0" i="1" dirty="0">
                <a:latin typeface="Times New Roman" pitchFamily="18" charset="0"/>
              </a:rPr>
              <a:t>v</a:t>
            </a:r>
          </a:p>
          <a:p>
            <a:pPr eaLnBrk="1" hangingPunct="1">
              <a:spcBef>
                <a:spcPct val="0"/>
              </a:spcBef>
              <a:buSzTx/>
              <a:buFontTx/>
              <a:buNone/>
            </a:pPr>
            <a:r>
              <a:rPr lang="en-US" altLang="en-US" sz="2000" b="0" i="1" dirty="0">
                <a:latin typeface="Times New Roman" pitchFamily="18" charset="0"/>
              </a:rPr>
              <a:t>     </a:t>
            </a:r>
            <a:r>
              <a:rPr lang="en-US" altLang="en-US" sz="2000" b="0" i="1" dirty="0" smtClean="0">
                <a:latin typeface="Times New Roman" pitchFamily="18" charset="0"/>
              </a:rPr>
              <a:t>  </a:t>
            </a:r>
            <a:r>
              <a:rPr lang="en-US" altLang="en-US" sz="2000" b="0" i="1" dirty="0" smtClean="0">
                <a:latin typeface="Times New Roman" pitchFamily="18" charset="0"/>
                <a:sym typeface="Symbol" pitchFamily="18" charset="2"/>
              </a:rPr>
              <a:t> </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 </a:t>
            </a:r>
            <a:r>
              <a:rPr lang="en-US" altLang="en-US" sz="2000" b="0" dirty="0">
                <a:latin typeface="MS Shell Dlg" charset="0"/>
                <a:ea typeface="MS Shell Dlg" charset="0"/>
                <a:cs typeface="MS Shell Dlg" charset="0"/>
                <a:sym typeface="Symbol" pitchFamily="18" charset="2"/>
              </a:rPr>
              <a:t>MAX</a:t>
            </a:r>
            <a:r>
              <a:rPr lang="en-US" altLang="en-US" sz="2000" b="0" dirty="0">
                <a:latin typeface="Times New Roman" pitchFamily="18" charset="0"/>
                <a:sym typeface="Symbol" pitchFamily="18" charset="2"/>
              </a:rPr>
              <a:t>(</a:t>
            </a:r>
            <a:r>
              <a:rPr lang="en-US" altLang="en-US" sz="2000" b="0" i="1" dirty="0">
                <a:latin typeface="Times New Roman" pitchFamily="18" charset="0"/>
                <a:sym typeface="Symbol" pitchFamily="18" charset="2"/>
              </a:rPr>
              <a:t></a:t>
            </a:r>
            <a:r>
              <a:rPr lang="en-US" altLang="en-US" sz="2000" b="0" dirty="0">
                <a:latin typeface="Times New Roman" pitchFamily="18" charset="0"/>
                <a:sym typeface="Symbol" pitchFamily="18" charset="2"/>
              </a:rPr>
              <a:t> ,</a:t>
            </a:r>
            <a:r>
              <a:rPr lang="en-US" altLang="en-US" sz="2000" b="0" i="1" dirty="0">
                <a:latin typeface="Times New Roman" pitchFamily="18" charset="0"/>
                <a:sym typeface="Symbol" pitchFamily="18" charset="2"/>
              </a:rPr>
              <a:t>v</a:t>
            </a:r>
            <a:r>
              <a:rPr lang="en-US" altLang="en-US" sz="2000" b="0" dirty="0">
                <a:latin typeface="Times New Roman" pitchFamily="18" charset="0"/>
                <a:sym typeface="Symbol" pitchFamily="18" charset="2"/>
              </a:rPr>
              <a:t>)</a:t>
            </a:r>
            <a:endParaRPr lang="en-US" altLang="en-US" sz="2000" b="0" dirty="0">
              <a:latin typeface="MS Shell Dlg" charset="0"/>
            </a:endParaRPr>
          </a:p>
          <a:p>
            <a:pPr eaLnBrk="1" hangingPunct="1">
              <a:spcBef>
                <a:spcPct val="0"/>
              </a:spcBef>
              <a:buSzTx/>
              <a:buFontTx/>
              <a:buNone/>
            </a:pPr>
            <a:r>
              <a:rPr lang="en-US" altLang="en-US" sz="2000" dirty="0">
                <a:latin typeface="MS Shell Dlg" charset="0"/>
              </a:rPr>
              <a:t>   return </a:t>
            </a:r>
            <a:r>
              <a:rPr lang="en-US" altLang="en-US" sz="2000" b="0" i="1" dirty="0">
                <a:latin typeface="Times New Roman" pitchFamily="18" charset="0"/>
                <a:sym typeface="Symbol" pitchFamily="18" charset="2"/>
              </a:rPr>
              <a:t>v</a:t>
            </a:r>
          </a:p>
        </p:txBody>
      </p:sp>
      <p:sp>
        <p:nvSpPr>
          <p:cNvPr id="41989" name="Line 5"/>
          <p:cNvSpPr>
            <a:spLocks noChangeShapeType="1"/>
          </p:cNvSpPr>
          <p:nvPr/>
        </p:nvSpPr>
        <p:spPr bwMode="auto">
          <a:xfrm>
            <a:off x="608013" y="2927350"/>
            <a:ext cx="731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41990" name="Rectangle 6"/>
          <p:cNvSpPr>
            <a:spLocks noChangeArrowheads="1"/>
          </p:cNvSpPr>
          <p:nvPr/>
        </p:nvSpPr>
        <p:spPr bwMode="auto">
          <a:xfrm>
            <a:off x="1200150" y="1828800"/>
            <a:ext cx="38862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1" name="Rectangle 7"/>
          <p:cNvSpPr>
            <a:spLocks noChangeArrowheads="1"/>
          </p:cNvSpPr>
          <p:nvPr/>
        </p:nvSpPr>
        <p:spPr bwMode="auto">
          <a:xfrm>
            <a:off x="1217613" y="4146550"/>
            <a:ext cx="5335587" cy="95885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41992" name="Rectangle 8"/>
          <p:cNvSpPr>
            <a:spLocks noChangeArrowheads="1"/>
          </p:cNvSpPr>
          <p:nvPr/>
        </p:nvSpPr>
        <p:spPr bwMode="auto">
          <a:xfrm>
            <a:off x="2132013" y="2927350"/>
            <a:ext cx="2819400" cy="381000"/>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SzPct val="100000"/>
              <a:buChar char="•"/>
              <a:defRPr b="1">
                <a:solidFill>
                  <a:schemeClr val="tx1"/>
                </a:solidFill>
                <a:latin typeface="Arial" pitchFamily="34" charset="0"/>
              </a:defRPr>
            </a:lvl1pPr>
            <a:lvl2pPr marL="742950" indent="-285750" eaLnBrk="0" hangingPunct="0">
              <a:spcBef>
                <a:spcPct val="20000"/>
              </a:spcBef>
              <a:buSzPct val="100000"/>
              <a:buChar char="–"/>
              <a:defRPr>
                <a:solidFill>
                  <a:schemeClr val="tx1"/>
                </a:solidFill>
                <a:latin typeface="Arial" pitchFamily="34" charset="0"/>
              </a:defRPr>
            </a:lvl2pPr>
            <a:lvl3pPr marL="1143000" indent="-228600" eaLnBrk="0" hangingPunct="0">
              <a:spcBef>
                <a:spcPct val="20000"/>
              </a:spcBef>
              <a:buSzPct val="100000"/>
              <a:buChar char="•"/>
              <a:defRPr>
                <a:solidFill>
                  <a:schemeClr val="tx1"/>
                </a:solidFill>
                <a:latin typeface="Arial" pitchFamily="34" charset="0"/>
              </a:defRPr>
            </a:lvl3pPr>
            <a:lvl4pPr marL="1600200" indent="-228600" eaLnBrk="0" hangingPunct="0">
              <a:spcBef>
                <a:spcPct val="20000"/>
              </a:spcBef>
              <a:buSzPct val="100000"/>
              <a:buChar char="–"/>
              <a:defRPr>
                <a:solidFill>
                  <a:schemeClr val="tx1"/>
                </a:solidFill>
                <a:latin typeface="Arial" pitchFamily="34" charset="0"/>
              </a:defRPr>
            </a:lvl4pPr>
            <a:lvl5pPr marL="2057400" indent="-228600" eaLnBrk="0" hangingPunct="0">
              <a:spcBef>
                <a:spcPct val="20000"/>
              </a:spcBef>
              <a:buSzPct val="100000"/>
              <a:buChar char="•"/>
              <a:defRPr>
                <a:solidFill>
                  <a:schemeClr val="tx1"/>
                </a:solidFill>
                <a:latin typeface="Arial" pitchFamily="34" charset="0"/>
              </a:defRPr>
            </a:lvl5pPr>
            <a:lvl6pPr marL="2514600" indent="-228600" eaLnBrk="0" fontAlgn="base" hangingPunct="0">
              <a:spcBef>
                <a:spcPct val="20000"/>
              </a:spcBef>
              <a:spcAft>
                <a:spcPct val="0"/>
              </a:spcAft>
              <a:buSzPct val="100000"/>
              <a:buChar char="•"/>
              <a:defRPr>
                <a:solidFill>
                  <a:schemeClr val="tx1"/>
                </a:solidFill>
                <a:latin typeface="Arial" pitchFamily="34" charset="0"/>
              </a:defRPr>
            </a:lvl6pPr>
            <a:lvl7pPr marL="2971800" indent="-228600" eaLnBrk="0" fontAlgn="base" hangingPunct="0">
              <a:spcBef>
                <a:spcPct val="20000"/>
              </a:spcBef>
              <a:spcAft>
                <a:spcPct val="0"/>
              </a:spcAft>
              <a:buSzPct val="100000"/>
              <a:buChar char="•"/>
              <a:defRPr>
                <a:solidFill>
                  <a:schemeClr val="tx1"/>
                </a:solidFill>
                <a:latin typeface="Arial" pitchFamily="34" charset="0"/>
              </a:defRPr>
            </a:lvl7pPr>
            <a:lvl8pPr marL="3429000" indent="-228600" eaLnBrk="0" fontAlgn="base" hangingPunct="0">
              <a:spcBef>
                <a:spcPct val="20000"/>
              </a:spcBef>
              <a:spcAft>
                <a:spcPct val="0"/>
              </a:spcAft>
              <a:buSzPct val="100000"/>
              <a:buChar char="•"/>
              <a:defRPr>
                <a:solidFill>
                  <a:schemeClr val="tx1"/>
                </a:solidFill>
                <a:latin typeface="Arial" pitchFamily="34" charset="0"/>
              </a:defRPr>
            </a:lvl8pPr>
            <a:lvl9pPr marL="3886200" indent="-228600" eaLnBrk="0" fontAlgn="base" hangingPunct="0">
              <a:spcBef>
                <a:spcPct val="20000"/>
              </a:spcBef>
              <a:spcAft>
                <a:spcPct val="0"/>
              </a:spcAft>
              <a:buSzPct val="100000"/>
              <a:buChar char="•"/>
              <a:defRPr>
                <a:solidFill>
                  <a:schemeClr val="tx1"/>
                </a:solidFill>
                <a:latin typeface="Arial" pitchFamily="34" charset="0"/>
              </a:defRPr>
            </a:lvl9pPr>
          </a:lstStyle>
          <a:p>
            <a:pPr eaLnBrk="1" hangingPunct="1">
              <a:spcBef>
                <a:spcPct val="0"/>
              </a:spcBef>
              <a:buSzTx/>
              <a:buFontTx/>
              <a:buNone/>
            </a:pPr>
            <a:endParaRPr lang="en-US" altLang="en-US" b="0">
              <a:latin typeface="Times New Roman" pitchFamily="18" charset="0"/>
            </a:endParaRPr>
          </a:p>
        </p:txBody>
      </p:sp>
      <p:sp>
        <p:nvSpPr>
          <p:cNvPr id="2" name="Date Placeholder 1"/>
          <p:cNvSpPr>
            <a:spLocks noGrp="1"/>
          </p:cNvSpPr>
          <p:nvPr>
            <p:ph type="dt" sz="half" idx="10"/>
          </p:nvPr>
        </p:nvSpPr>
        <p:spPr/>
        <p:txBody>
          <a:bodyPr/>
          <a:lstStyle/>
          <a:p>
            <a:pPr>
              <a:defRPr/>
            </a:pPr>
            <a:r>
              <a:rPr lang="en-US"/>
              <a:t>CIS </a:t>
            </a:r>
            <a:r>
              <a:rPr lang="en-US" smtClean="0"/>
              <a:t>421/521 - </a:t>
            </a:r>
            <a:r>
              <a:rPr lang="en-US" dirty="0"/>
              <a:t>Intro to AI</a:t>
            </a:r>
          </a:p>
        </p:txBody>
      </p:sp>
      <p:sp>
        <p:nvSpPr>
          <p:cNvPr id="3" name="Slide Number Placeholder 2"/>
          <p:cNvSpPr>
            <a:spLocks noGrp="1"/>
          </p:cNvSpPr>
          <p:nvPr>
            <p:ph type="sldNum" sz="quarter" idx="12"/>
          </p:nvPr>
        </p:nvSpPr>
        <p:spPr/>
        <p:txBody>
          <a:bodyPr/>
          <a:lstStyle/>
          <a:p>
            <a:pPr>
              <a:defRPr/>
            </a:pPr>
            <a:r>
              <a:rPr lang="en-US"/>
              <a:t>       </a:t>
            </a:r>
            <a:fld id="{B501C2B7-7C7D-406D-B55C-8D68ADCB64A8}" type="slidenum">
              <a:rPr lang="en-US" smtClean="0"/>
              <a:pPr>
                <a:defRPr/>
              </a:pPr>
              <a:t>70</a:t>
            </a:fld>
            <a:endParaRPr lang="en-US"/>
          </a:p>
        </p:txBody>
      </p:sp>
      <p:sp>
        <p:nvSpPr>
          <p:cNvPr id="4" name="Title 3"/>
          <p:cNvSpPr>
            <a:spLocks noGrp="1"/>
          </p:cNvSpPr>
          <p:nvPr>
            <p:ph type="title"/>
          </p:nvPr>
        </p:nvSpPr>
        <p:spPr/>
        <p:txBody>
          <a:bodyPr/>
          <a:lstStyle/>
          <a:p>
            <a:r>
              <a:rPr lang="en-US" dirty="0">
                <a:ea typeface="ＭＳ Ｐゴシック" pitchFamily="34" charset="-128"/>
              </a:rPr>
              <a:t>Alpha-Beta Algorithm </a:t>
            </a:r>
            <a:r>
              <a:rPr lang="en-US" dirty="0" smtClean="0">
                <a:ea typeface="ＭＳ Ｐゴシック" pitchFamily="34" charset="-128"/>
              </a:rPr>
              <a:t>Pseudocode</a:t>
            </a:r>
            <a:endParaRPr lang="en-US" dirty="0"/>
          </a:p>
        </p:txBody>
      </p:sp>
    </p:spTree>
    <p:extLst>
      <p:ext uri="{BB962C8B-B14F-4D97-AF65-F5344CB8AC3E}">
        <p14:creationId xmlns:p14="http://schemas.microsoft.com/office/powerpoint/2010/main" val="399727794"/>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2"/>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26627" name="Slide Number Placeholder 4"/>
          <p:cNvSpPr>
            <a:spLocks noGrp="1"/>
          </p:cNvSpPr>
          <p:nvPr>
            <p:ph type="sldNum" sz="quarter" idx="12"/>
          </p:nvPr>
        </p:nvSpPr>
        <p:spPr>
          <a:noFill/>
        </p:spPr>
        <p:txBody>
          <a:bodyPr/>
          <a:lstStyle/>
          <a:p>
            <a:r>
              <a:rPr lang="en-US"/>
              <a:t>       </a:t>
            </a:r>
            <a:fld id="{977D1EF2-1F36-4E49-AD9F-B7903B4976D5}" type="slidenum">
              <a:rPr lang="en-US" smtClean="0"/>
              <a:pPr/>
              <a:t>71</a:t>
            </a:fld>
            <a:endParaRPr lang="en-US"/>
          </a:p>
        </p:txBody>
      </p:sp>
      <p:sp>
        <p:nvSpPr>
          <p:cNvPr id="26628" name="Rectangle 2"/>
          <p:cNvSpPr>
            <a:spLocks noGrp="1" noChangeArrowheads="1"/>
          </p:cNvSpPr>
          <p:nvPr>
            <p:ph type="title"/>
          </p:nvPr>
        </p:nvSpPr>
        <p:spPr>
          <a:xfrm>
            <a:off x="457200" y="533400"/>
            <a:ext cx="8229600" cy="609600"/>
          </a:xfrm>
        </p:spPr>
        <p:txBody>
          <a:bodyPr/>
          <a:lstStyle/>
          <a:p>
            <a:r>
              <a:rPr lang="en-US" dirty="0">
                <a:ea typeface="ＭＳ Ｐゴシック" pitchFamily="34" charset="-128"/>
              </a:rPr>
              <a:t>Alpha-Beta Algorithm II</a:t>
            </a:r>
          </a:p>
        </p:txBody>
      </p:sp>
      <p:sp>
        <p:nvSpPr>
          <p:cNvPr id="26629" name="Text Box 3"/>
          <p:cNvSpPr txBox="1">
            <a:spLocks noChangeArrowheads="1"/>
          </p:cNvSpPr>
          <p:nvPr/>
        </p:nvSpPr>
        <p:spPr bwMode="auto">
          <a:xfrm>
            <a:off x="1600200" y="2514600"/>
            <a:ext cx="6269038" cy="2530475"/>
          </a:xfrm>
          <a:prstGeom prst="rect">
            <a:avLst/>
          </a:prstGeom>
          <a:noFill/>
          <a:ln w="12700">
            <a:noFill/>
            <a:miter lim="800000"/>
            <a:headEnd type="none" w="sm" len="sm"/>
            <a:tailEnd type="none" w="sm" len="sm"/>
          </a:ln>
        </p:spPr>
        <p:txBody>
          <a:bodyPr wrap="none">
            <a:spAutoFit/>
          </a:bodyPr>
          <a:lstStyle/>
          <a:p>
            <a:pPr eaLnBrk="1" hangingPunct="1"/>
            <a:r>
              <a:rPr lang="en-US" sz="2000" b="1" dirty="0"/>
              <a:t>function </a:t>
            </a:r>
            <a:r>
              <a:rPr lang="en-US" sz="2000" dirty="0"/>
              <a:t>MIN-VALUE(</a:t>
            </a:r>
            <a:r>
              <a:rPr lang="en-US" sz="2000" i="1" dirty="0"/>
              <a:t>state, </a:t>
            </a:r>
            <a:r>
              <a:rPr lang="en-US" sz="2000" i="1" dirty="0">
                <a:sym typeface="Symbol" pitchFamily="18" charset="2"/>
              </a:rPr>
              <a:t></a:t>
            </a:r>
            <a:r>
              <a:rPr lang="en-US" sz="2000" i="1" dirty="0"/>
              <a:t> , </a:t>
            </a:r>
            <a:r>
              <a:rPr lang="en-US" sz="2000" i="1" dirty="0">
                <a:sym typeface="Symbol" pitchFamily="18" charset="2"/>
              </a:rPr>
              <a:t></a:t>
            </a:r>
            <a:r>
              <a:rPr lang="en-US" sz="2000" dirty="0"/>
              <a:t>)</a:t>
            </a:r>
            <a:r>
              <a:rPr lang="en-US" sz="2000" b="1" dirty="0"/>
              <a:t> returns </a:t>
            </a:r>
            <a:r>
              <a:rPr lang="en-US" sz="2000" i="1" dirty="0"/>
              <a:t>a utility value</a:t>
            </a:r>
          </a:p>
          <a:p>
            <a:pPr eaLnBrk="1" hangingPunct="1"/>
            <a:r>
              <a:rPr lang="en-US" sz="2000" b="1" dirty="0"/>
              <a:t>   if </a:t>
            </a:r>
            <a:r>
              <a:rPr lang="en-US" sz="2000" dirty="0"/>
              <a:t>TERMINAL-TEST(</a:t>
            </a:r>
            <a:r>
              <a:rPr lang="en-US" sz="2000" i="1" dirty="0"/>
              <a:t>state</a:t>
            </a:r>
            <a:r>
              <a:rPr lang="en-US" sz="2000" dirty="0"/>
              <a:t>) </a:t>
            </a:r>
            <a:r>
              <a:rPr lang="en-US" sz="2000" b="1" dirty="0"/>
              <a:t>then return</a:t>
            </a:r>
            <a:r>
              <a:rPr lang="en-US" sz="2000" dirty="0"/>
              <a:t> UTILITY(</a:t>
            </a:r>
            <a:r>
              <a:rPr lang="en-US" sz="2000" i="1" dirty="0"/>
              <a:t>state</a:t>
            </a:r>
            <a:r>
              <a:rPr lang="en-US" sz="2000" dirty="0"/>
              <a:t>)</a:t>
            </a:r>
            <a:endParaRPr lang="en-US" sz="2000" b="1" dirty="0"/>
          </a:p>
          <a:p>
            <a:pPr eaLnBrk="1" hangingPunct="1"/>
            <a:r>
              <a:rPr lang="en-US" sz="2000" b="1" dirty="0"/>
              <a:t>   </a:t>
            </a:r>
            <a:r>
              <a:rPr lang="en-US" sz="2000" i="1" dirty="0"/>
              <a:t>v </a:t>
            </a:r>
            <a:r>
              <a:rPr lang="en-US" sz="2000" dirty="0">
                <a:sym typeface="Symbol" pitchFamily="18" charset="2"/>
              </a:rPr>
              <a:t></a:t>
            </a:r>
            <a:r>
              <a:rPr lang="en-US" sz="2000" dirty="0"/>
              <a:t> + ∞</a:t>
            </a:r>
          </a:p>
          <a:p>
            <a:pPr eaLnBrk="1" hangingPunct="1"/>
            <a:r>
              <a:rPr lang="en-US" sz="2000" b="1" dirty="0">
                <a:latin typeface="MS Shell Dlg" charset="0"/>
              </a:rPr>
              <a:t>   for </a:t>
            </a:r>
            <a:r>
              <a:rPr lang="en-US" sz="2000" i="1" dirty="0" err="1">
                <a:latin typeface="MS Shell Dlg" charset="0"/>
              </a:rPr>
              <a:t>a,s</a:t>
            </a:r>
            <a:r>
              <a:rPr lang="en-US" sz="2000" dirty="0">
                <a:latin typeface="MS Shell Dlg" charset="0"/>
              </a:rPr>
              <a:t> in SUCCESSORS(</a:t>
            </a:r>
            <a:r>
              <a:rPr lang="en-US" sz="2000" i="1" dirty="0">
                <a:latin typeface="MS Shell Dlg" charset="0"/>
              </a:rPr>
              <a:t>state</a:t>
            </a:r>
            <a:r>
              <a:rPr lang="en-US" sz="2000" dirty="0">
                <a:latin typeface="MS Shell Dlg" charset="0"/>
              </a:rPr>
              <a:t>) </a:t>
            </a:r>
            <a:r>
              <a:rPr lang="en-US" sz="2000" b="1" dirty="0">
                <a:latin typeface="MS Shell Dlg" charset="0"/>
              </a:rPr>
              <a:t>do</a:t>
            </a:r>
          </a:p>
          <a:p>
            <a:pPr eaLnBrk="1" hangingPunct="1"/>
            <a:r>
              <a:rPr lang="en-US" sz="2000" b="1" dirty="0"/>
              <a:t>     </a:t>
            </a:r>
            <a:r>
              <a:rPr lang="en-US" sz="2000" b="1" dirty="0" smtClean="0"/>
              <a:t>  </a:t>
            </a:r>
            <a:r>
              <a:rPr lang="en-US" sz="2000" i="1" dirty="0" smtClean="0"/>
              <a:t>v </a:t>
            </a:r>
            <a:r>
              <a:rPr lang="en-US" sz="2000" dirty="0">
                <a:sym typeface="Symbol" pitchFamily="18" charset="2"/>
              </a:rPr>
              <a:t></a:t>
            </a:r>
            <a:r>
              <a:rPr lang="en-US" sz="2000" dirty="0"/>
              <a:t> </a:t>
            </a:r>
            <a:r>
              <a:rPr lang="en-US" sz="2000" dirty="0">
                <a:latin typeface="MS Shell Dlg" charset="0"/>
              </a:rPr>
              <a:t>MIN(</a:t>
            </a:r>
            <a:r>
              <a:rPr lang="en-US" sz="2000" i="1" dirty="0" err="1">
                <a:latin typeface="MS Shell Dlg" charset="0"/>
              </a:rPr>
              <a:t>v,</a:t>
            </a:r>
            <a:r>
              <a:rPr lang="en-US" sz="2000" dirty="0" err="1">
                <a:latin typeface="MS Shell Dlg" charset="0"/>
              </a:rPr>
              <a:t>MAX</a:t>
            </a:r>
            <a:r>
              <a:rPr lang="en-US" sz="2000" dirty="0">
                <a:latin typeface="MS Shell Dlg" charset="0"/>
              </a:rPr>
              <a:t>-VALUE(</a:t>
            </a:r>
            <a:r>
              <a:rPr lang="en-US" sz="2000" i="1" dirty="0">
                <a:latin typeface="MS Shell Dlg" charset="0"/>
              </a:rPr>
              <a:t>s</a:t>
            </a:r>
            <a:r>
              <a:rPr lang="en-US" sz="2000" dirty="0">
                <a:latin typeface="MS Shell Dlg" charset="0"/>
              </a:rPr>
              <a:t>, </a:t>
            </a:r>
            <a:r>
              <a:rPr lang="en-US" sz="2000" i="1" dirty="0">
                <a:sym typeface="Symbol" pitchFamily="18" charset="2"/>
              </a:rPr>
              <a:t></a:t>
            </a:r>
            <a:r>
              <a:rPr lang="en-US" sz="2000" i="1" dirty="0"/>
              <a:t> , </a:t>
            </a:r>
            <a:r>
              <a:rPr lang="en-US" sz="2000" i="1" dirty="0">
                <a:sym typeface="Symbol" pitchFamily="18" charset="2"/>
              </a:rPr>
              <a:t></a:t>
            </a:r>
            <a:r>
              <a:rPr lang="en-US" sz="2000" dirty="0">
                <a:latin typeface="MS Shell Dlg" charset="0"/>
              </a:rPr>
              <a:t>))</a:t>
            </a:r>
          </a:p>
          <a:p>
            <a:pPr eaLnBrk="1" hangingPunct="1"/>
            <a:r>
              <a:rPr lang="en-US" sz="2000" b="1" dirty="0">
                <a:latin typeface="MS Shell Dlg" charset="0"/>
              </a:rPr>
              <a:t>     </a:t>
            </a:r>
            <a:r>
              <a:rPr lang="en-US" sz="2000" b="1" dirty="0" smtClean="0">
                <a:latin typeface="MS Shell Dlg" charset="0"/>
              </a:rPr>
              <a:t>  if</a:t>
            </a:r>
            <a:r>
              <a:rPr lang="en-US" sz="2000" dirty="0" smtClean="0">
                <a:latin typeface="MS Shell Dlg" charset="0"/>
              </a:rPr>
              <a:t> </a:t>
            </a:r>
            <a:r>
              <a:rPr lang="en-US" sz="2000" i="1" dirty="0"/>
              <a:t>v</a:t>
            </a:r>
            <a:r>
              <a:rPr lang="en-US" sz="2000" dirty="0">
                <a:latin typeface="MS Shell Dlg" charset="0"/>
              </a:rPr>
              <a:t> ≤ </a:t>
            </a:r>
            <a:r>
              <a:rPr lang="en-US" sz="2000" i="1" dirty="0">
                <a:sym typeface="Symbol" pitchFamily="18" charset="2"/>
              </a:rPr>
              <a:t></a:t>
            </a:r>
            <a:r>
              <a:rPr lang="en-US" sz="2000" dirty="0">
                <a:latin typeface="MS Shell Dlg" charset="0"/>
              </a:rPr>
              <a:t> </a:t>
            </a:r>
            <a:r>
              <a:rPr lang="en-US" sz="2000" b="1" dirty="0">
                <a:latin typeface="MS Shell Dlg" charset="0"/>
              </a:rPr>
              <a:t>then return</a:t>
            </a:r>
            <a:r>
              <a:rPr lang="en-US" sz="2000" dirty="0">
                <a:latin typeface="MS Shell Dlg" charset="0"/>
              </a:rPr>
              <a:t> </a:t>
            </a:r>
            <a:r>
              <a:rPr lang="en-US" sz="2000" i="1" dirty="0"/>
              <a:t>v</a:t>
            </a:r>
          </a:p>
          <a:p>
            <a:pPr eaLnBrk="1" hangingPunct="1"/>
            <a:r>
              <a:rPr lang="en-US" sz="2000" i="1" dirty="0"/>
              <a:t>     </a:t>
            </a:r>
            <a:r>
              <a:rPr lang="en-US" sz="2000" i="1" dirty="0" smtClean="0"/>
              <a:t>  </a:t>
            </a:r>
            <a:r>
              <a:rPr lang="en-US" sz="2000" i="1" dirty="0" smtClean="0">
                <a:sym typeface="Symbol" pitchFamily="18" charset="2"/>
              </a:rPr>
              <a:t> </a:t>
            </a:r>
            <a:r>
              <a:rPr lang="en-US" sz="2000" dirty="0">
                <a:sym typeface="Symbol" pitchFamily="18" charset="2"/>
              </a:rPr>
              <a:t></a:t>
            </a:r>
            <a:r>
              <a:rPr lang="en-US" sz="2000" i="1" dirty="0">
                <a:sym typeface="Symbol" pitchFamily="18" charset="2"/>
              </a:rPr>
              <a:t> </a:t>
            </a:r>
            <a:r>
              <a:rPr lang="en-US" sz="2000" dirty="0">
                <a:sym typeface="Symbol" pitchFamily="18" charset="2"/>
              </a:rPr>
              <a:t>MIN(</a:t>
            </a:r>
            <a:r>
              <a:rPr lang="en-US" sz="2000" i="1" dirty="0">
                <a:sym typeface="Symbol" pitchFamily="18" charset="2"/>
              </a:rPr>
              <a:t></a:t>
            </a:r>
            <a:r>
              <a:rPr lang="en-US" sz="2000" dirty="0">
                <a:sym typeface="Symbol" pitchFamily="18" charset="2"/>
              </a:rPr>
              <a:t> ,</a:t>
            </a:r>
            <a:r>
              <a:rPr lang="en-US" sz="2000" i="1" dirty="0">
                <a:sym typeface="Symbol" pitchFamily="18" charset="2"/>
              </a:rPr>
              <a:t>v</a:t>
            </a:r>
            <a:r>
              <a:rPr lang="en-US" sz="2000" dirty="0">
                <a:sym typeface="Symbol" pitchFamily="18" charset="2"/>
              </a:rPr>
              <a:t>)</a:t>
            </a:r>
            <a:endParaRPr lang="en-US" sz="2000" dirty="0">
              <a:latin typeface="MS Shell Dlg" charset="0"/>
            </a:endParaRPr>
          </a:p>
          <a:p>
            <a:pPr eaLnBrk="1" hangingPunct="1"/>
            <a:r>
              <a:rPr lang="en-US" sz="2000" b="1" dirty="0">
                <a:latin typeface="MS Shell Dlg" charset="0"/>
              </a:rPr>
              <a:t>   return </a:t>
            </a:r>
            <a:r>
              <a:rPr lang="en-US" sz="2000" i="1" dirty="0">
                <a:sym typeface="Symbol" pitchFamily="18" charset="2"/>
              </a:rPr>
              <a:t>v</a:t>
            </a:r>
          </a:p>
        </p:txBody>
      </p:sp>
      <p:sp>
        <p:nvSpPr>
          <p:cNvPr id="26630" name="Line 4"/>
          <p:cNvSpPr>
            <a:spLocks noChangeShapeType="1"/>
          </p:cNvSpPr>
          <p:nvPr/>
        </p:nvSpPr>
        <p:spPr bwMode="auto">
          <a:xfrm>
            <a:off x="1065213" y="2481263"/>
            <a:ext cx="7315200" cy="0"/>
          </a:xfrm>
          <a:prstGeom prst="line">
            <a:avLst/>
          </a:prstGeom>
          <a:noFill/>
          <a:ln w="12700">
            <a:solidFill>
              <a:schemeClr val="tx1"/>
            </a:solidFill>
            <a:round/>
            <a:headEnd type="none" w="sm" len="sm"/>
            <a:tailEnd type="none" w="sm" len="sm"/>
          </a:ln>
        </p:spPr>
        <p:txBody>
          <a:bodyPr wrap="none"/>
          <a:lstStyle/>
          <a:p>
            <a:endParaRPr lang="en-US"/>
          </a:p>
        </p:txBody>
      </p:sp>
      <p:sp>
        <p:nvSpPr>
          <p:cNvPr id="26631" name="Rectangle 5"/>
          <p:cNvSpPr>
            <a:spLocks noChangeArrowheads="1"/>
          </p:cNvSpPr>
          <p:nvPr/>
        </p:nvSpPr>
        <p:spPr bwMode="auto">
          <a:xfrm>
            <a:off x="1674813" y="3776663"/>
            <a:ext cx="4267200" cy="947737"/>
          </a:xfrm>
          <a:prstGeom prst="rect">
            <a:avLst/>
          </a:prstGeom>
          <a:noFill/>
          <a:ln w="28575">
            <a:solidFill>
              <a:srgbClr val="FF0000"/>
            </a:solidFill>
            <a:miter lim="800000"/>
            <a:headEnd type="none" w="sm" len="sm"/>
            <a:tailEnd type="none" w="sm" len="sm"/>
          </a:ln>
        </p:spPr>
        <p:txBody>
          <a:bodyPr wrap="none" anchor="ctr"/>
          <a:lstStyle/>
          <a:p>
            <a:endParaRPr lang="en-US"/>
          </a:p>
        </p:txBody>
      </p:sp>
      <p:sp>
        <p:nvSpPr>
          <p:cNvPr id="26632" name="Rectangle 6"/>
          <p:cNvSpPr>
            <a:spLocks noChangeArrowheads="1"/>
          </p:cNvSpPr>
          <p:nvPr/>
        </p:nvSpPr>
        <p:spPr bwMode="auto">
          <a:xfrm>
            <a:off x="2589213" y="2481263"/>
            <a:ext cx="2819400" cy="381000"/>
          </a:xfrm>
          <a:prstGeom prst="rect">
            <a:avLst/>
          </a:prstGeom>
          <a:noFill/>
          <a:ln w="28575">
            <a:solidFill>
              <a:srgbClr val="FF00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166901937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72</a:t>
            </a:fld>
            <a:endParaRPr lang="en-US"/>
          </a:p>
        </p:txBody>
      </p:sp>
      <p:sp>
        <p:nvSpPr>
          <p:cNvPr id="46084" name="Text Box 82"/>
          <p:cNvSpPr txBox="1">
            <a:spLocks noChangeArrowheads="1"/>
          </p:cNvSpPr>
          <p:nvPr/>
        </p:nvSpPr>
        <p:spPr bwMode="auto">
          <a:xfrm>
            <a:off x="381000" y="533400"/>
            <a:ext cx="7194550" cy="579438"/>
          </a:xfrm>
          <a:prstGeom prst="rect">
            <a:avLst/>
          </a:prstGeom>
          <a:noFill/>
          <a:ln w="9525">
            <a:noFill/>
            <a:miter lim="800000"/>
            <a:headEnd/>
            <a:tailEnd/>
          </a:ln>
        </p:spPr>
        <p:txBody>
          <a:bodyPr wrap="none">
            <a:spAutoFit/>
          </a:bodyPr>
          <a:lstStyle/>
          <a:p>
            <a:pPr eaLnBrk="1" hangingPunct="1"/>
            <a:r>
              <a:rPr lang="en-US" sz="3200" b="1">
                <a:solidFill>
                  <a:srgbClr val="000066"/>
                </a:solidFill>
                <a:latin typeface="Arial" pitchFamily="34" charset="0"/>
              </a:rPr>
              <a:t>Effectiveness of Alpha-Beta Pruning</a:t>
            </a: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Guaranteed to compute same root value as Minimax</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Worst case: </a:t>
            </a:r>
            <a:r>
              <a:rPr lang="en-US" dirty="0">
                <a:latin typeface="Arial" pitchFamily="34" charset="0"/>
                <a:sym typeface="Symbol" pitchFamily="18" charset="2"/>
              </a:rPr>
              <a:t>no pruning, same as Minimax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dirty="0">
                <a:latin typeface="Arial" pitchFamily="34" charset="0"/>
                <a:sym typeface="Symbol" pitchFamily="18" charset="2"/>
              </a:rPr>
              <a:t>))</a:t>
            </a: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Best case: </a:t>
            </a:r>
            <a:r>
              <a:rPr lang="en-US" dirty="0">
                <a:latin typeface="Arial" pitchFamily="34" charset="0"/>
                <a:sym typeface="Symbol" pitchFamily="18" charset="2"/>
              </a:rPr>
              <a:t>when each player’s best move is the first option examined, examines only O(</a:t>
            </a:r>
            <a:r>
              <a:rPr lang="en-US" dirty="0" err="1">
                <a:latin typeface="Arial" pitchFamily="34" charset="0"/>
                <a:sym typeface="Symbol" pitchFamily="18" charset="2"/>
              </a:rPr>
              <a:t>b</a:t>
            </a:r>
            <a:r>
              <a:rPr lang="en-US" baseline="30000" dirty="0" err="1">
                <a:latin typeface="Arial" pitchFamily="34" charset="0"/>
                <a:sym typeface="Symbol" pitchFamily="18" charset="2"/>
              </a:rPr>
              <a:t>d</a:t>
            </a:r>
            <a:r>
              <a:rPr lang="en-US" baseline="30000" dirty="0">
                <a:latin typeface="Arial" pitchFamily="34" charset="0"/>
                <a:sym typeface="Symbol" pitchFamily="18" charset="2"/>
              </a:rPr>
              <a:t>/2</a:t>
            </a:r>
            <a:r>
              <a:rPr lang="en-US" dirty="0">
                <a:latin typeface="Arial" pitchFamily="34" charset="0"/>
                <a:sym typeface="Symbol" pitchFamily="18" charset="2"/>
              </a:rPr>
              <a:t>) nodes, allowing to search twice as deep!</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497282504"/>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6083" name="Slide Number Placeholder 3"/>
          <p:cNvSpPr>
            <a:spLocks noGrp="1"/>
          </p:cNvSpPr>
          <p:nvPr>
            <p:ph type="sldNum" sz="quarter" idx="12"/>
          </p:nvPr>
        </p:nvSpPr>
        <p:spPr>
          <a:noFill/>
        </p:spPr>
        <p:txBody>
          <a:bodyPr/>
          <a:lstStyle/>
          <a:p>
            <a:r>
              <a:rPr lang="en-US"/>
              <a:t>       </a:t>
            </a:r>
            <a:fld id="{38E2CD03-473B-4283-8A75-1BC11B2C7730}" type="slidenum">
              <a:rPr lang="en-US" smtClean="0"/>
              <a:pPr/>
              <a:t>73</a:t>
            </a:fld>
            <a:endParaRPr lang="en-US"/>
          </a:p>
        </p:txBody>
      </p:sp>
      <p:sp>
        <p:nvSpPr>
          <p:cNvPr id="46084" name="Text Box 82"/>
          <p:cNvSpPr txBox="1">
            <a:spLocks noChangeArrowheads="1"/>
          </p:cNvSpPr>
          <p:nvPr/>
        </p:nvSpPr>
        <p:spPr bwMode="auto">
          <a:xfrm>
            <a:off x="381000" y="228600"/>
            <a:ext cx="7924800" cy="1384995"/>
          </a:xfrm>
          <a:prstGeom prst="rect">
            <a:avLst/>
          </a:prstGeom>
          <a:noFill/>
          <a:ln w="9525">
            <a:noFill/>
            <a:miter lim="800000"/>
            <a:headEnd/>
            <a:tailEnd/>
          </a:ln>
        </p:spPr>
        <p:txBody>
          <a:bodyPr wrap="square">
            <a:spAutoFit/>
          </a:bodyPr>
          <a:lstStyle/>
          <a:p>
            <a:pPr eaLnBrk="1" hangingPunct="1"/>
            <a:r>
              <a:rPr lang="en-US" sz="2800" b="1" dirty="0">
                <a:latin typeface="Arial" pitchFamily="34" charset="0"/>
                <a:sym typeface="Symbol" pitchFamily="18" charset="2"/>
              </a:rPr>
              <a:t>When best move is the first examined, </a:t>
            </a:r>
            <a:br>
              <a:rPr lang="en-US" sz="2800" b="1" dirty="0">
                <a:latin typeface="Arial" pitchFamily="34" charset="0"/>
                <a:sym typeface="Symbol" pitchFamily="18" charset="2"/>
              </a:rPr>
            </a:br>
            <a:r>
              <a:rPr lang="en-US" sz="2800" b="1" dirty="0">
                <a:latin typeface="Arial" pitchFamily="34" charset="0"/>
                <a:sym typeface="Symbol" pitchFamily="18" charset="2"/>
              </a:rPr>
              <a:t>examines only O(</a:t>
            </a:r>
            <a:r>
              <a:rPr lang="en-US" sz="2800" b="1" dirty="0" err="1">
                <a:latin typeface="Arial" pitchFamily="34" charset="0"/>
                <a:sym typeface="Symbol" pitchFamily="18" charset="2"/>
              </a:rPr>
              <a:t>b</a:t>
            </a:r>
            <a:r>
              <a:rPr lang="en-US" sz="2800" b="1" baseline="30000" dirty="0" err="1">
                <a:latin typeface="Arial" pitchFamily="34" charset="0"/>
                <a:sym typeface="Symbol" pitchFamily="18" charset="2"/>
              </a:rPr>
              <a:t>d</a:t>
            </a:r>
            <a:r>
              <a:rPr lang="en-US" sz="2800" b="1" baseline="30000" dirty="0">
                <a:latin typeface="Arial" pitchFamily="34" charset="0"/>
                <a:sym typeface="Symbol" pitchFamily="18" charset="2"/>
              </a:rPr>
              <a:t>/2</a:t>
            </a:r>
            <a:r>
              <a:rPr lang="en-US" sz="2800" b="1" dirty="0">
                <a:latin typeface="Arial" pitchFamily="34" charset="0"/>
                <a:sym typeface="Symbol" pitchFamily="18" charset="2"/>
              </a:rPr>
              <a:t>) nodes….</a:t>
            </a:r>
          </a:p>
          <a:p>
            <a:pPr eaLnBrk="1" hangingPunct="1"/>
            <a:endParaRPr lang="en-US" sz="2800" b="1" dirty="0">
              <a:solidFill>
                <a:srgbClr val="000066"/>
              </a:solidFill>
              <a:latin typeface="Arial" pitchFamily="34" charset="0"/>
            </a:endParaRPr>
          </a:p>
        </p:txBody>
      </p:sp>
      <p:sp>
        <p:nvSpPr>
          <p:cNvPr id="46085" name="Rectangle 96"/>
          <p:cNvSpPr>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altLang="en-US" dirty="0">
                <a:latin typeface="Arial" pitchFamily="34" charset="0"/>
              </a:rPr>
              <a:t>So: run Iterative Deepening search, sort by value returned on last iteration.</a:t>
            </a:r>
            <a:endParaRPr lang="en-US" altLang="en-US"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altLang="en-US" dirty="0">
                <a:latin typeface="Arial" pitchFamily="34" charset="0"/>
              </a:rPr>
              <a:t>So: expand captures first, then threats, then forward moves, etc.</a:t>
            </a:r>
          </a:p>
          <a:p>
            <a:pPr marL="342900" indent="-342900">
              <a:spcBef>
                <a:spcPct val="20000"/>
              </a:spcBef>
              <a:buClr>
                <a:srgbClr val="000099"/>
              </a:buClr>
              <a:buSzPct val="100000"/>
              <a:buFont typeface="Symbol" pitchFamily="18" charset="2"/>
              <a:buChar char="·"/>
            </a:pPr>
            <a:endParaRPr lang="en-US" altLang="en-US" dirty="0">
              <a:latin typeface="Arial" pitchFamily="34" charset="0"/>
            </a:endParaRPr>
          </a:p>
          <a:p>
            <a:pPr marL="342900" lvl="0" indent="-342900">
              <a:spcBef>
                <a:spcPct val="20000"/>
              </a:spcBef>
              <a:buClr>
                <a:srgbClr val="000099"/>
              </a:buClr>
              <a:buSzPct val="100000"/>
              <a:buFont typeface="Symbol" pitchFamily="18" charset="2"/>
              <a:buChar char="·"/>
            </a:pPr>
            <a:r>
              <a:rPr lang="en-US" altLang="en-US" b="1" kern="0" dirty="0">
                <a:solidFill>
                  <a:srgbClr val="000000"/>
                </a:solidFill>
                <a:latin typeface="Arial"/>
                <a:ea typeface="ＭＳ Ｐゴシック" charset="-128"/>
              </a:rPr>
              <a:t>O(b</a:t>
            </a:r>
            <a:r>
              <a:rPr lang="en-US" altLang="en-US" b="1" kern="0" baseline="30000" dirty="0">
                <a:solidFill>
                  <a:srgbClr val="000000"/>
                </a:solidFill>
                <a:latin typeface="Arial"/>
                <a:ea typeface="ＭＳ Ｐゴシック" charset="-128"/>
              </a:rPr>
              <a:t>(d/2)</a:t>
            </a:r>
            <a:r>
              <a:rPr lang="en-US" altLang="en-US" b="1" kern="0" dirty="0">
                <a:solidFill>
                  <a:srgbClr val="000000"/>
                </a:solidFill>
                <a:latin typeface="Arial"/>
                <a:ea typeface="ＭＳ Ｐゴシック" charset="-128"/>
              </a:rPr>
              <a:t>) </a:t>
            </a:r>
            <a:r>
              <a:rPr lang="en-US" altLang="en-US" sz="2000" kern="0" dirty="0">
                <a:solidFill>
                  <a:srgbClr val="000000"/>
                </a:solidFill>
                <a:latin typeface="Arial"/>
                <a:ea typeface="ＭＳ Ｐゴシック" pitchFamily="-107" charset="-128"/>
              </a:rPr>
              <a:t>is the same as having a branching factor of </a:t>
            </a:r>
            <a:r>
              <a:rPr lang="en-US" altLang="en-US" sz="2000" kern="0" dirty="0" err="1">
                <a:solidFill>
                  <a:srgbClr val="000000"/>
                </a:solidFill>
                <a:latin typeface="Arial"/>
                <a:ea typeface="ＭＳ Ｐゴシック" pitchFamily="-107" charset="-128"/>
              </a:rPr>
              <a:t>sqrt</a:t>
            </a:r>
            <a:r>
              <a:rPr lang="en-US" altLang="en-US" sz="2000" kern="0" dirty="0">
                <a:solidFill>
                  <a:srgbClr val="000000"/>
                </a:solidFill>
                <a:latin typeface="Arial"/>
                <a:ea typeface="ＭＳ Ｐゴシック" pitchFamily="-107" charset="-128"/>
              </a:rPr>
              <a:t>(b),</a:t>
            </a:r>
          </a:p>
          <a:p>
            <a:pPr marL="800100" lvl="1" indent="-342900">
              <a:spcBef>
                <a:spcPct val="20000"/>
              </a:spcBef>
              <a:buClr>
                <a:srgbClr val="000099"/>
              </a:buClr>
              <a:buSzPct val="100000"/>
              <a:buFont typeface="Symbol" pitchFamily="18" charset="2"/>
              <a:buChar char="·"/>
            </a:pPr>
            <a:r>
              <a:rPr lang="en-US" altLang="en-US" sz="1800" kern="0" dirty="0">
                <a:solidFill>
                  <a:srgbClr val="000000"/>
                </a:solidFill>
                <a:latin typeface="Arial"/>
                <a:ea typeface="ＭＳ Ｐゴシック" pitchFamily="-107" charset="-128"/>
              </a:rPr>
              <a:t>Since (</a:t>
            </a:r>
            <a:r>
              <a:rPr lang="en-US" altLang="en-US" sz="1800" kern="0" dirty="0" err="1">
                <a:solidFill>
                  <a:srgbClr val="000000"/>
                </a:solidFill>
                <a:latin typeface="Arial"/>
                <a:ea typeface="ＭＳ Ｐゴシック" pitchFamily="-107" charset="-128"/>
              </a:rPr>
              <a:t>sqrt</a:t>
            </a:r>
            <a:r>
              <a:rPr lang="en-US" altLang="en-US" sz="1800" kern="0" dirty="0">
                <a:solidFill>
                  <a:srgbClr val="000000"/>
                </a:solidFill>
                <a:latin typeface="Arial"/>
                <a:ea typeface="ＭＳ Ｐゴシック" pitchFamily="-107" charset="-128"/>
              </a:rPr>
              <a:t>(b))</a:t>
            </a:r>
            <a:r>
              <a:rPr lang="en-US" altLang="en-US" sz="1800" kern="0" baseline="30000" dirty="0">
                <a:solidFill>
                  <a:srgbClr val="000000"/>
                </a:solidFill>
                <a:latin typeface="Arial"/>
                <a:ea typeface="ＭＳ Ｐゴシック" pitchFamily="-107" charset="-128"/>
              </a:rPr>
              <a:t>d</a:t>
            </a:r>
            <a:r>
              <a:rPr lang="en-US" altLang="en-US" sz="1800" kern="0" dirty="0">
                <a:solidFill>
                  <a:srgbClr val="000000"/>
                </a:solidFill>
                <a:latin typeface="Arial"/>
                <a:ea typeface="ＭＳ Ｐゴシック" pitchFamily="-107" charset="-128"/>
              </a:rPr>
              <a:t> =  b</a:t>
            </a:r>
            <a:r>
              <a:rPr lang="en-US" altLang="en-US" sz="1800" kern="0" baseline="30000" dirty="0">
                <a:solidFill>
                  <a:srgbClr val="000000"/>
                </a:solidFill>
                <a:latin typeface="Arial"/>
                <a:ea typeface="ＭＳ Ｐゴシック" pitchFamily="-107" charset="-128"/>
              </a:rPr>
              <a:t>(d/2)</a:t>
            </a:r>
            <a:endParaRPr lang="en-US" altLang="en-US" sz="1800" kern="0" dirty="0">
              <a:solidFill>
                <a:srgbClr val="000000"/>
              </a:solidFill>
              <a:latin typeface="Arial"/>
              <a:ea typeface="ＭＳ Ｐゴシック" pitchFamily="-107" charset="-128"/>
            </a:endParaRPr>
          </a:p>
          <a:p>
            <a:pPr marL="742950" lvl="1" indent="-285750">
              <a:spcBef>
                <a:spcPct val="20000"/>
              </a:spcBef>
              <a:buClr>
                <a:srgbClr val="000099"/>
              </a:buClr>
              <a:buSzPct val="100000"/>
              <a:buFontTx/>
              <a:buChar char="•"/>
            </a:pPr>
            <a:r>
              <a:rPr lang="en-US" altLang="en-US" sz="2000" kern="0" dirty="0">
                <a:solidFill>
                  <a:srgbClr val="000000"/>
                </a:solidFill>
                <a:latin typeface="Arial"/>
                <a:ea typeface="ＭＳ Ｐゴシック" pitchFamily="-107" charset="-128"/>
              </a:rPr>
              <a:t>e.g., in chess go from b ~ 35  to  b ~ 6</a:t>
            </a: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a:p>
            <a:pPr marL="342900" indent="-342900">
              <a:spcBef>
                <a:spcPct val="20000"/>
              </a:spcBef>
              <a:buClr>
                <a:srgbClr val="000099"/>
              </a:buClr>
              <a:buSzPct val="100000"/>
              <a:buFont typeface="Symbol" pitchFamily="18" charset="2"/>
              <a:buChar char="·"/>
            </a:pPr>
            <a:r>
              <a:rPr lang="en-US" b="1" dirty="0">
                <a:latin typeface="Arial" pitchFamily="34" charset="0"/>
                <a:sym typeface="Symbol" pitchFamily="18" charset="2"/>
              </a:rPr>
              <a:t>For Deep Blue, alpha-beta pruning reduced the average branching factor from 35-40 to 6, as expected, doubling search depth</a:t>
            </a:r>
          </a:p>
          <a:p>
            <a:pPr marL="742950" lvl="1" indent="-285750">
              <a:spcBef>
                <a:spcPct val="20000"/>
              </a:spcBef>
              <a:buClr>
                <a:srgbClr val="000099"/>
              </a:buClr>
              <a:buSzPct val="100000"/>
              <a:buFontTx/>
              <a:buChar char="•"/>
            </a:pPr>
            <a:endParaRPr lang="en-US" sz="2000" dirty="0">
              <a:latin typeface="Arial" pitchFamily="34" charset="0"/>
              <a:ea typeface="ＭＳ Ｐゴシック" pitchFamily="34" charset="-128"/>
              <a:sym typeface="Symbol" pitchFamily="18" charset="2"/>
            </a:endParaRPr>
          </a:p>
          <a:p>
            <a:pPr marL="342900" indent="-342900">
              <a:spcBef>
                <a:spcPct val="20000"/>
              </a:spcBef>
              <a:buClr>
                <a:srgbClr val="000099"/>
              </a:buClr>
              <a:buSzPct val="100000"/>
              <a:buFont typeface="Symbol" pitchFamily="18" charset="2"/>
              <a:buChar char="·"/>
            </a:pPr>
            <a:endParaRPr lang="en-US" b="1" dirty="0">
              <a:latin typeface="Arial" pitchFamily="34" charset="0"/>
              <a:sym typeface="Symbol" pitchFamily="18" charset="2"/>
            </a:endParaRPr>
          </a:p>
        </p:txBody>
      </p:sp>
    </p:spTree>
    <p:extLst>
      <p:ext uri="{BB962C8B-B14F-4D97-AF65-F5344CB8AC3E}">
        <p14:creationId xmlns:p14="http://schemas.microsoft.com/office/powerpoint/2010/main" val="584091446"/>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US" dirty="0">
                <a:ea typeface="ＭＳ Ｐゴシック" pitchFamily="34" charset="-128"/>
              </a:rPr>
              <a:t>Real systems use a few more tricks</a:t>
            </a:r>
          </a:p>
        </p:txBody>
      </p:sp>
      <p:sp>
        <p:nvSpPr>
          <p:cNvPr id="47107" name="Content Placeholder 5"/>
          <p:cNvSpPr>
            <a:spLocks noGrp="1"/>
          </p:cNvSpPr>
          <p:nvPr>
            <p:ph idx="1"/>
          </p:nvPr>
        </p:nvSpPr>
        <p:spPr/>
        <p:txBody>
          <a:bodyPr/>
          <a:lstStyle/>
          <a:p>
            <a:r>
              <a:rPr lang="en-US" dirty="0">
                <a:ea typeface="ＭＳ Ｐゴシック" pitchFamily="34" charset="-128"/>
              </a:rPr>
              <a:t>Expand the proposed solution a little farther</a:t>
            </a:r>
          </a:p>
          <a:p>
            <a:pPr lvl="1"/>
            <a:r>
              <a:rPr lang="en-US" dirty="0">
                <a:ea typeface="ＭＳ Ｐゴシック" pitchFamily="34" charset="-128"/>
              </a:rPr>
              <a:t>Just to make sure there are no surprises</a:t>
            </a:r>
          </a:p>
          <a:p>
            <a:r>
              <a:rPr lang="en-US" dirty="0">
                <a:ea typeface="ＭＳ Ｐゴシック" pitchFamily="34" charset="-128"/>
              </a:rPr>
              <a:t>Learn better board evaluation functions</a:t>
            </a:r>
          </a:p>
          <a:p>
            <a:pPr lvl="1"/>
            <a:r>
              <a:rPr lang="en-US" dirty="0">
                <a:ea typeface="ＭＳ Ｐゴシック" pitchFamily="34" charset="-128"/>
              </a:rPr>
              <a:t>E.g., for backgammon</a:t>
            </a:r>
          </a:p>
          <a:p>
            <a:r>
              <a:rPr lang="en-US" dirty="0">
                <a:ea typeface="ＭＳ Ｐゴシック" pitchFamily="34" charset="-128"/>
              </a:rPr>
              <a:t>Learn model of your opponent</a:t>
            </a:r>
          </a:p>
          <a:p>
            <a:pPr lvl="1"/>
            <a:r>
              <a:rPr lang="en-US" dirty="0">
                <a:ea typeface="ＭＳ Ｐゴシック" pitchFamily="34" charset="-128"/>
              </a:rPr>
              <a:t>E.g., for poker</a:t>
            </a:r>
          </a:p>
          <a:p>
            <a:r>
              <a:rPr lang="en-US" dirty="0">
                <a:ea typeface="ＭＳ Ｐゴシック" pitchFamily="34" charset="-128"/>
              </a:rPr>
              <a:t>Do stochastic search</a:t>
            </a:r>
          </a:p>
          <a:p>
            <a:pPr lvl="1"/>
            <a:r>
              <a:rPr lang="en-US" dirty="0">
                <a:ea typeface="ＭＳ Ｐゴシック" pitchFamily="34" charset="-128"/>
              </a:rPr>
              <a:t>E.g., for go</a:t>
            </a:r>
          </a:p>
          <a:p>
            <a:pPr lvl="2"/>
            <a:endParaRPr lang="en-US" dirty="0">
              <a:ea typeface="ＭＳ Ｐゴシック" pitchFamily="34" charset="-128"/>
            </a:endParaRPr>
          </a:p>
        </p:txBody>
      </p:sp>
      <p:sp>
        <p:nvSpPr>
          <p:cNvPr id="47108" name="Date Placeholder 1"/>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47109" name="Slide Number Placeholder 2"/>
          <p:cNvSpPr>
            <a:spLocks noGrp="1"/>
          </p:cNvSpPr>
          <p:nvPr>
            <p:ph type="sldNum" sz="quarter" idx="12"/>
          </p:nvPr>
        </p:nvSpPr>
        <p:spPr>
          <a:noFill/>
        </p:spPr>
        <p:txBody>
          <a:bodyPr/>
          <a:lstStyle/>
          <a:p>
            <a:r>
              <a:rPr lang="en-US"/>
              <a:t>       </a:t>
            </a:r>
            <a:fld id="{68AAE6BE-DA45-44C1-8BFE-0FF3C13A01CC}" type="slidenum">
              <a:rPr lang="en-US" smtClean="0"/>
              <a:pPr/>
              <a:t>74</a:t>
            </a:fld>
            <a:endParaRPr lang="en-US"/>
          </a:p>
        </p:txBody>
      </p:sp>
    </p:spTree>
    <p:extLst>
      <p:ext uri="{BB962C8B-B14F-4D97-AF65-F5344CB8AC3E}">
        <p14:creationId xmlns:p14="http://schemas.microsoft.com/office/powerpoint/2010/main" val="1956860645"/>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1800" b="1">
                <a:solidFill>
                  <a:schemeClr val="tx1"/>
                </a:solidFill>
                <a:latin typeface="Arial" charset="0"/>
                <a:ea typeface="MS PGothic" pitchFamily="34" charset="-128"/>
              </a:defRPr>
            </a:lvl1pPr>
            <a:lvl2pPr marL="557213" indent="-214313">
              <a:spcBef>
                <a:spcPct val="20000"/>
              </a:spcBef>
              <a:buClr>
                <a:srgbClr val="000099"/>
              </a:buClr>
              <a:buSzPct val="100000"/>
              <a:buChar char="•"/>
              <a:defRPr sz="1500">
                <a:solidFill>
                  <a:schemeClr val="tx1"/>
                </a:solidFill>
                <a:latin typeface="Arial" charset="0"/>
                <a:ea typeface="MS PGothic" pitchFamily="34" charset="-128"/>
              </a:defRPr>
            </a:lvl2pPr>
            <a:lvl3pPr marL="857250" indent="-171450">
              <a:spcBef>
                <a:spcPct val="20000"/>
              </a:spcBef>
              <a:buClr>
                <a:srgbClr val="000099"/>
              </a:buClr>
              <a:buSzPct val="100000"/>
              <a:buChar char="—"/>
              <a:defRPr>
                <a:solidFill>
                  <a:schemeClr val="tx1"/>
                </a:solidFill>
                <a:latin typeface="Arial" charset="0"/>
                <a:ea typeface="MS PGothic" pitchFamily="34" charset="-128"/>
              </a:defRPr>
            </a:lvl3pPr>
            <a:lvl4pPr marL="1200150" indent="-171450">
              <a:spcBef>
                <a:spcPct val="20000"/>
              </a:spcBef>
              <a:buClr>
                <a:srgbClr val="000099"/>
              </a:buClr>
              <a:buSzPct val="100000"/>
              <a:buChar char="–"/>
              <a:defRPr sz="1200">
                <a:solidFill>
                  <a:schemeClr val="tx1"/>
                </a:solidFill>
                <a:latin typeface="Arial" charset="0"/>
                <a:ea typeface="MS PGothic" pitchFamily="34" charset="-128"/>
              </a:defRPr>
            </a:lvl4pPr>
            <a:lvl5pPr marL="1543050" indent="-171450">
              <a:spcBef>
                <a:spcPct val="20000"/>
              </a:spcBef>
              <a:buClr>
                <a:srgbClr val="000099"/>
              </a:buClr>
              <a:buSzPct val="100000"/>
              <a:buChar char="»"/>
              <a:defRPr sz="1200">
                <a:solidFill>
                  <a:schemeClr val="tx1"/>
                </a:solidFill>
                <a:latin typeface="Arial" charset="0"/>
                <a:ea typeface="MS PGothic" pitchFamily="34" charset="-128"/>
              </a:defRPr>
            </a:lvl5pPr>
            <a:lvl6pPr marL="18859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6pPr>
            <a:lvl7pPr marL="22288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7pPr>
            <a:lvl8pPr marL="25717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8pPr>
            <a:lvl9pPr marL="2914650" indent="-171450" eaLnBrk="0" fontAlgn="base" hangingPunct="0">
              <a:spcBef>
                <a:spcPct val="20000"/>
              </a:spcBef>
              <a:spcAft>
                <a:spcPct val="0"/>
              </a:spcAft>
              <a:buClr>
                <a:srgbClr val="000099"/>
              </a:buClr>
              <a:buSzPct val="100000"/>
              <a:buChar char="»"/>
              <a:defRPr sz="12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050" b="0"/>
              <a:pPr>
                <a:spcBef>
                  <a:spcPct val="0"/>
                </a:spcBef>
                <a:buClrTx/>
                <a:buSzTx/>
                <a:buFontTx/>
                <a:buNone/>
              </a:pPr>
              <a:t>75</a:t>
            </a:fld>
            <a:endParaRPr lang="en-US" altLang="en-US" sz="1050" b="0"/>
          </a:p>
        </p:txBody>
      </p:sp>
      <p:sp>
        <p:nvSpPr>
          <p:cNvPr id="14340" name="Rectangle 4"/>
          <p:cNvSpPr>
            <a:spLocks noGrp="1" noChangeArrowheads="1"/>
          </p:cNvSpPr>
          <p:nvPr>
            <p:ph type="ctrTitle"/>
          </p:nvPr>
        </p:nvSpPr>
        <p:spPr>
          <a:xfrm>
            <a:off x="914400" y="1847588"/>
            <a:ext cx="3657600" cy="1710000"/>
          </a:xfrm>
        </p:spPr>
        <p:txBody>
          <a:bodyPr/>
          <a:lstStyle/>
          <a:p>
            <a:r>
              <a:rPr lang="en-US" altLang="en-US" dirty="0" smtClean="0"/>
              <a:t>Next time: </a:t>
            </a:r>
            <a:r>
              <a:rPr lang="en-US" altLang="en-US" dirty="0" err="1" smtClean="0"/>
              <a:t>Expectimax</a:t>
            </a:r>
            <a:r>
              <a:rPr lang="en-US" altLang="en-US" dirty="0" smtClean="0"/>
              <a:t> and Utilities</a:t>
            </a:r>
            <a:endParaRPr lang="en-US" altLang="en-US" dirty="0"/>
          </a:p>
        </p:txBody>
      </p:sp>
      <p:sp>
        <p:nvSpPr>
          <p:cNvPr id="14341" name="Rectangle 3"/>
          <p:cNvSpPr>
            <a:spLocks noGrp="1" noChangeArrowheads="1"/>
          </p:cNvSpPr>
          <p:nvPr>
            <p:ph type="subTitle" idx="1"/>
          </p:nvPr>
        </p:nvSpPr>
        <p:spPr>
          <a:xfrm>
            <a:off x="342900" y="3657601"/>
            <a:ext cx="7018528" cy="1143000"/>
          </a:xfrm>
        </p:spPr>
        <p:txBody>
          <a:bodyPr/>
          <a:lstStyle/>
          <a:p>
            <a:r>
              <a:rPr lang="en-US" dirty="0"/>
              <a:t>Read AIMA </a:t>
            </a:r>
            <a:r>
              <a:rPr lang="en-US"/>
              <a:t>Chapter </a:t>
            </a:r>
            <a:r>
              <a:rPr lang="en-US" smtClean="0"/>
              <a:t>16.1-16.3</a:t>
            </a:r>
            <a:endParaRPr lang="en-US" dirty="0"/>
          </a:p>
        </p:txBody>
      </p:sp>
      <p:pic>
        <p:nvPicPr>
          <p:cNvPr id="6" name="Picture 9" descr="http://aima.cs.berkeley.edu/cover2.jpg"/>
          <p:cNvPicPr>
            <a:picLocks noChangeAspect="1" noChangeArrowheads="1"/>
          </p:cNvPicPr>
          <p:nvPr/>
        </p:nvPicPr>
        <p:blipFill>
          <a:blip r:embed="rId3" cstate="print"/>
          <a:srcRect/>
          <a:stretch>
            <a:fillRect/>
          </a:stretch>
        </p:blipFill>
        <p:spPr bwMode="auto">
          <a:xfrm>
            <a:off x="5143500" y="1447800"/>
            <a:ext cx="3543300" cy="459837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356694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8435" name="Slide Number Placeholder 5"/>
          <p:cNvSpPr>
            <a:spLocks noGrp="1"/>
          </p:cNvSpPr>
          <p:nvPr>
            <p:ph type="sldNum" sz="quarter" idx="12"/>
          </p:nvPr>
        </p:nvSpPr>
        <p:spPr>
          <a:noFill/>
        </p:spPr>
        <p:txBody>
          <a:bodyPr/>
          <a:lstStyle/>
          <a:p>
            <a:r>
              <a:rPr lang="en-US"/>
              <a:t>       </a:t>
            </a:r>
            <a:fld id="{22C6E3DF-6257-4D64-96BF-20FE397EC21B}" type="slidenum">
              <a:rPr lang="en-US"/>
              <a:pPr/>
              <a:t>8</a:t>
            </a:fld>
            <a:endParaRPr lang="en-US"/>
          </a:p>
        </p:txBody>
      </p:sp>
      <p:sp>
        <p:nvSpPr>
          <p:cNvPr id="18436" name="Rectangle 2"/>
          <p:cNvSpPr>
            <a:spLocks noGrp="1" noChangeArrowheads="1"/>
          </p:cNvSpPr>
          <p:nvPr>
            <p:ph type="title"/>
          </p:nvPr>
        </p:nvSpPr>
        <p:spPr>
          <a:xfrm>
            <a:off x="685800" y="609600"/>
            <a:ext cx="8229600" cy="457200"/>
          </a:xfrm>
        </p:spPr>
        <p:txBody>
          <a:bodyPr/>
          <a:lstStyle/>
          <a:p>
            <a:r>
              <a:rPr lang="en-US" dirty="0">
                <a:ea typeface="ＭＳ Ｐゴシック" pitchFamily="34" charset="-128"/>
              </a:rPr>
              <a:t>Key properties of our sample games</a:t>
            </a:r>
          </a:p>
        </p:txBody>
      </p:sp>
      <p:sp>
        <p:nvSpPr>
          <p:cNvPr id="18437" name="Rectangle 18"/>
          <p:cNvSpPr>
            <a:spLocks noGrp="1" noChangeArrowheads="1"/>
          </p:cNvSpPr>
          <p:nvPr>
            <p:ph type="body" idx="1"/>
          </p:nvPr>
        </p:nvSpPr>
        <p:spPr/>
        <p:txBody>
          <a:bodyPr/>
          <a:lstStyle/>
          <a:p>
            <a:pPr marL="457200" indent="-457200">
              <a:buFont typeface="+mj-lt"/>
              <a:buAutoNum type="arabicPeriod"/>
            </a:pPr>
            <a:r>
              <a:rPr lang="en-US" dirty="0">
                <a:ea typeface="ＭＳ Ｐゴシック" pitchFamily="34" charset="-128"/>
              </a:rPr>
              <a:t>Two players alternate moves</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Zero-sum: one player’s loss is another’s gain</a:t>
            </a:r>
            <a:endParaRPr lang="en-US" i="1" dirty="0">
              <a:ea typeface="ＭＳ Ｐゴシック" pitchFamily="34" charset="-128"/>
            </a:endParaRPr>
          </a:p>
          <a:p>
            <a:pPr marL="457200" indent="-457200">
              <a:buFont typeface="+mj-lt"/>
              <a:buAutoNum type="arabicPeriod"/>
            </a:pPr>
            <a:r>
              <a:rPr lang="en-US" dirty="0">
                <a:ea typeface="ＭＳ Ｐゴシック" pitchFamily="34" charset="-128"/>
              </a:rPr>
              <a:t>Clear set of legal moves</a:t>
            </a:r>
          </a:p>
          <a:p>
            <a:pPr marL="457200" indent="-457200">
              <a:buFont typeface="+mj-lt"/>
              <a:buAutoNum type="arabicPeriod"/>
            </a:pPr>
            <a:r>
              <a:rPr lang="en-US" dirty="0">
                <a:ea typeface="ＭＳ Ｐゴシック" pitchFamily="34" charset="-128"/>
              </a:rPr>
              <a:t>Well-defined outcomes (e.g. win, lose, draw)</a:t>
            </a:r>
          </a:p>
          <a:p>
            <a:pPr marL="457200" indent="-457200">
              <a:buFont typeface="+mj-lt"/>
              <a:buAutoNum type="arabicPeriod"/>
            </a:pPr>
            <a:endParaRPr lang="en-US" dirty="0">
              <a:ea typeface="ＭＳ Ｐゴシック" pitchFamily="34" charset="-128"/>
            </a:endParaRPr>
          </a:p>
          <a:p>
            <a:r>
              <a:rPr lang="en-US" dirty="0">
                <a:ea typeface="ＭＳ Ｐゴシック" pitchFamily="34" charset="-128"/>
              </a:rPr>
              <a:t>Examples: </a:t>
            </a:r>
          </a:p>
          <a:p>
            <a:pPr lvl="1"/>
            <a:r>
              <a:rPr lang="en-US" sz="2400" dirty="0">
                <a:ea typeface="ＭＳ Ｐゴシック" pitchFamily="34" charset="-128"/>
              </a:rPr>
              <a:t>Chess, Checkers, Go, </a:t>
            </a:r>
          </a:p>
          <a:p>
            <a:pPr lvl="1"/>
            <a:r>
              <a:rPr lang="en-US" sz="2400" dirty="0">
                <a:ea typeface="ＭＳ Ｐゴシック" pitchFamily="34" charset="-128"/>
              </a:rPr>
              <a:t>Mancala, Tic-Tac-Toe, </a:t>
            </a:r>
            <a:r>
              <a:rPr lang="en-US" sz="2400" dirty="0" smtClean="0">
                <a:ea typeface="ＭＳ Ｐゴシック" pitchFamily="34" charset="-128"/>
              </a:rPr>
              <a:t>Othello </a:t>
            </a:r>
            <a:r>
              <a:rPr lang="mr-IN" sz="2400" dirty="0" smtClean="0">
                <a:ea typeface="ＭＳ Ｐゴシック" pitchFamily="34" charset="-128"/>
              </a:rPr>
              <a:t>…</a:t>
            </a:r>
            <a:endParaRPr lang="en-US" sz="2400" dirty="0">
              <a:ea typeface="ＭＳ Ｐゴシック" pitchFamily="34" charset="-128"/>
            </a:endParaRPr>
          </a:p>
          <a:p>
            <a:endParaRPr lang="en-US" dirty="0">
              <a:ea typeface="ＭＳ Ｐゴシック" pitchFamily="34" charset="-128"/>
            </a:endParaRPr>
          </a:p>
        </p:txBody>
      </p:sp>
      <p:sp>
        <p:nvSpPr>
          <p:cNvPr id="18438" name="Rectangle 16"/>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p>
            <a:r>
              <a:rPr lang="en-US">
                <a:latin typeface="Times New Roman" pitchFamily="18" charset="0"/>
                <a:cs typeface="Arial" pitchFamily="34" charset="0"/>
              </a:rPr>
              <a:t>CIS </a:t>
            </a:r>
            <a:r>
              <a:rPr lang="en-US" smtClean="0">
                <a:latin typeface="Times New Roman" pitchFamily="18" charset="0"/>
                <a:cs typeface="Arial" pitchFamily="34" charset="0"/>
              </a:rPr>
              <a:t>421/521 - </a:t>
            </a:r>
            <a:r>
              <a:rPr lang="en-US" dirty="0">
                <a:latin typeface="Times New Roman" pitchFamily="18" charset="0"/>
                <a:cs typeface="Arial" pitchFamily="34" charset="0"/>
              </a:rPr>
              <a:t>Intro to AI</a:t>
            </a:r>
          </a:p>
        </p:txBody>
      </p:sp>
      <p:sp>
        <p:nvSpPr>
          <p:cNvPr id="19459" name="Slide Number Placeholder 5"/>
          <p:cNvSpPr>
            <a:spLocks noGrp="1"/>
          </p:cNvSpPr>
          <p:nvPr>
            <p:ph type="sldNum" sz="quarter" idx="12"/>
          </p:nvPr>
        </p:nvSpPr>
        <p:spPr>
          <a:noFill/>
        </p:spPr>
        <p:txBody>
          <a:bodyPr/>
          <a:lstStyle/>
          <a:p>
            <a:r>
              <a:rPr lang="en-US"/>
              <a:t>       </a:t>
            </a:r>
            <a:fld id="{E59528B3-610C-4A4E-A9C6-16B6C417FA7E}" type="slidenum">
              <a:rPr lang="en-US"/>
              <a:pPr/>
              <a:t>9</a:t>
            </a:fld>
            <a:endParaRPr lang="en-US"/>
          </a:p>
        </p:txBody>
      </p:sp>
      <p:sp>
        <p:nvSpPr>
          <p:cNvPr id="19460" name="Rectangle 2"/>
          <p:cNvSpPr>
            <a:spLocks noGrp="1" noChangeArrowheads="1"/>
          </p:cNvSpPr>
          <p:nvPr>
            <p:ph type="title"/>
          </p:nvPr>
        </p:nvSpPr>
        <p:spPr/>
        <p:txBody>
          <a:bodyPr/>
          <a:lstStyle/>
          <a:p>
            <a:r>
              <a:rPr lang="en-US">
                <a:ea typeface="ＭＳ Ｐゴシック" pitchFamily="34" charset="-128"/>
              </a:rPr>
              <a:t>More complicated games</a:t>
            </a:r>
          </a:p>
        </p:txBody>
      </p:sp>
      <p:sp>
        <p:nvSpPr>
          <p:cNvPr id="19461" name="Rectangle 5"/>
          <p:cNvSpPr>
            <a:spLocks noGrp="1" noChangeArrowheads="1"/>
          </p:cNvSpPr>
          <p:nvPr>
            <p:ph type="body" idx="1"/>
          </p:nvPr>
        </p:nvSpPr>
        <p:spPr/>
        <p:txBody>
          <a:bodyPr/>
          <a:lstStyle/>
          <a:p>
            <a:r>
              <a:rPr lang="en-US" sz="2800" dirty="0">
                <a:ea typeface="ＭＳ Ｐゴシック" pitchFamily="34" charset="-128"/>
              </a:rPr>
              <a:t>Most card games (e.g. Hearts, Bridge, etc.) and Scrabble </a:t>
            </a:r>
          </a:p>
          <a:p>
            <a:pPr lvl="1"/>
            <a:r>
              <a:rPr lang="en-US" sz="2400" b="1" dirty="0">
                <a:ea typeface="ＭＳ Ｐゴシック" pitchFamily="34" charset="-128"/>
              </a:rPr>
              <a:t>Stochastic, not deterministic</a:t>
            </a:r>
          </a:p>
          <a:p>
            <a:pPr lvl="1"/>
            <a:r>
              <a:rPr lang="en-US" sz="2400" b="1" dirty="0">
                <a:ea typeface="ＭＳ Ｐゴシック" pitchFamily="34" charset="-128"/>
              </a:rPr>
              <a:t>Not fully observable: lacking in perfect information</a:t>
            </a:r>
          </a:p>
          <a:p>
            <a:r>
              <a:rPr lang="en-US" sz="2800" dirty="0">
                <a:ea typeface="ＭＳ Ｐゴシック" pitchFamily="34" charset="-128"/>
              </a:rPr>
              <a:t>Real-time strategy games, e.g. </a:t>
            </a:r>
            <a:r>
              <a:rPr lang="en-US" sz="2800" dirty="0" smtClean="0">
                <a:ea typeface="ＭＳ Ｐゴシック" pitchFamily="34" charset="-128"/>
              </a:rPr>
              <a:t>Warcraft</a:t>
            </a:r>
          </a:p>
          <a:p>
            <a:pPr lvl="1"/>
            <a:r>
              <a:rPr lang="en-US" sz="2400" b="1" dirty="0" smtClean="0">
                <a:ea typeface="ＭＳ Ｐゴシック" pitchFamily="34" charset="-128"/>
              </a:rPr>
              <a:t>Continuous rather than discrete</a:t>
            </a:r>
          </a:p>
          <a:p>
            <a:pPr lvl="1"/>
            <a:r>
              <a:rPr lang="en-US" sz="2400" b="1" dirty="0" smtClean="0">
                <a:ea typeface="ＭＳ Ｐゴシック" pitchFamily="34" charset="-128"/>
              </a:rPr>
              <a:t>No pause between actions, don’t </a:t>
            </a:r>
            <a:r>
              <a:rPr lang="en-US" sz="2400" b="1" dirty="0">
                <a:ea typeface="ＭＳ Ｐゴシック" pitchFamily="34" charset="-128"/>
              </a:rPr>
              <a:t>take turns</a:t>
            </a:r>
          </a:p>
          <a:p>
            <a:r>
              <a:rPr lang="en-US" sz="2800" dirty="0">
                <a:ea typeface="ＭＳ Ｐゴシック" pitchFamily="34" charset="-128"/>
              </a:rPr>
              <a:t>Cooperative games</a:t>
            </a:r>
          </a:p>
        </p:txBody>
      </p:sp>
      <p:sp>
        <p:nvSpPr>
          <p:cNvPr id="19462" name="Rectangle 3"/>
          <p:cNvSpPr>
            <a:spLocks noChangeArrowheads="1"/>
          </p:cNvSpPr>
          <p:nvPr/>
        </p:nvSpPr>
        <p:spPr bwMode="auto">
          <a:xfrm>
            <a:off x="838200" y="1219200"/>
            <a:ext cx="7848600" cy="457200"/>
          </a:xfrm>
          <a:prstGeom prst="rect">
            <a:avLst/>
          </a:prstGeom>
          <a:noFill/>
          <a:ln w="9525">
            <a:noFill/>
            <a:miter lim="800000"/>
            <a:headEnd/>
            <a:tailEnd/>
          </a:ln>
        </p:spPr>
        <p:txBody>
          <a:bodyPr>
            <a:spAutoFit/>
          </a:bodyPr>
          <a:lstStyle/>
          <a:p>
            <a:endParaRPr lang="en-US" b="1"/>
          </a:p>
        </p:txBody>
      </p:sp>
      <p:sp>
        <p:nvSpPr>
          <p:cNvPr id="19463" name="Rectangle 4"/>
          <p:cNvSpPr>
            <a:spLocks noChangeArrowheads="1"/>
          </p:cNvSpPr>
          <p:nvPr/>
        </p:nvSpPr>
        <p:spPr bwMode="auto">
          <a:xfrm>
            <a:off x="685800" y="1447800"/>
            <a:ext cx="8153400" cy="1127125"/>
          </a:xfrm>
          <a:prstGeom prst="rect">
            <a:avLst/>
          </a:prstGeom>
          <a:noFill/>
          <a:ln w="9525">
            <a:noFill/>
            <a:miter lim="800000"/>
            <a:headEnd/>
            <a:tailEnd/>
          </a:ln>
        </p:spPr>
        <p:txBody>
          <a:bodyPr>
            <a:spAutoFit/>
          </a:bodyPr>
          <a:lstStyle/>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a:p>
            <a:endParaRPr lang="en-US" sz="2000" b="1">
              <a:latin typeface="Arial" pitchFamily="34" charset="0"/>
            </a:endParaRPr>
          </a:p>
          <a:p>
            <a:pPr>
              <a:lnSpc>
                <a:spcPct val="110000"/>
              </a:lnSpc>
              <a:spcBef>
                <a:spcPct val="20000"/>
              </a:spcBef>
              <a:buClr>
                <a:srgbClr val="000099"/>
              </a:buClr>
              <a:buSzPct val="100000"/>
              <a:buFont typeface="Symbol" pitchFamily="18" charset="2"/>
              <a:buChar char="·"/>
            </a:pPr>
            <a:endParaRPr lang="en-US" sz="2000" b="1">
              <a:latin typeface="Arial" pitchFamily="34" charset="0"/>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heme/theme1.xml><?xml version="1.0" encoding="utf-8"?>
<a:theme xmlns:a="http://schemas.openxmlformats.org/drawingml/2006/main" name="2_bbn-upenn">
  <a:themeElements>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07" charset="0"/>
            <a:ea typeface="Arial" pitchFamily="-107" charset="0"/>
            <a:cs typeface="Arial" pitchFamily="-107" charset="0"/>
          </a:defRPr>
        </a:defPPr>
      </a:lstStyle>
    </a:lnDef>
    <a:txDef>
      <a:spPr bwMode="auto">
        <a:noFill/>
        <a:ln w="9525">
          <a:noFill/>
          <a:round/>
          <a:headEnd/>
          <a:tailEnd/>
        </a:ln>
      </a:spPr>
      <a:bodyPr lIns="81647" tIns="40824" rIns="81647" bIns="40824"/>
      <a:lstStyle>
        <a:defPPr>
          <a:tabLst>
            <a:tab pos="0" algn="l"/>
            <a:tab pos="414768" algn="l"/>
            <a:tab pos="829535" algn="l"/>
            <a:tab pos="1244304" algn="l"/>
            <a:tab pos="1659071" algn="l"/>
            <a:tab pos="2073839" algn="l"/>
            <a:tab pos="2488606" algn="l"/>
            <a:tab pos="2903374" algn="l"/>
            <a:tab pos="3318142" algn="l"/>
            <a:tab pos="3732909" algn="l"/>
            <a:tab pos="4147676" algn="l"/>
            <a:tab pos="4562445" algn="l"/>
            <a:tab pos="4977212" algn="l"/>
            <a:tab pos="5391980" algn="l"/>
            <a:tab pos="5806748" algn="l"/>
            <a:tab pos="6221516" algn="l"/>
            <a:tab pos="6636282" algn="l"/>
            <a:tab pos="7051051" algn="l"/>
            <a:tab pos="7465819" algn="l"/>
            <a:tab pos="7880586" algn="l"/>
            <a:tab pos="8295354" algn="l"/>
          </a:tabLst>
          <a:defRPr sz="2200" dirty="0">
            <a:solidFill>
              <a:srgbClr val="000000"/>
            </a:solidFill>
          </a:defRPr>
        </a:defPPr>
      </a:lstStyle>
    </a:tx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9860</TotalTime>
  <Words>4902</Words>
  <Application>Microsoft Macintosh PowerPoint</Application>
  <PresentationFormat>Letter Paper (8.5x11 in)</PresentationFormat>
  <Paragraphs>1133</Paragraphs>
  <Slides>75</Slides>
  <Notes>49</Notes>
  <HiddenSlides>17</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9" baseType="lpstr">
      <vt:lpstr>Calibri</vt:lpstr>
      <vt:lpstr>Franklin Gothic Medium</vt:lpstr>
      <vt:lpstr>MS PGothic</vt:lpstr>
      <vt:lpstr>ＭＳ Ｐゴシック</vt:lpstr>
      <vt:lpstr>MS Shell Dlg</vt:lpstr>
      <vt:lpstr>Symbol</vt:lpstr>
      <vt:lpstr>Times</vt:lpstr>
      <vt:lpstr>Times New Roman</vt:lpstr>
      <vt:lpstr>Verdana</vt:lpstr>
      <vt:lpstr>Wingdings</vt:lpstr>
      <vt:lpstr>Wingdings 2</vt:lpstr>
      <vt:lpstr>Arial</vt:lpstr>
      <vt:lpstr>2_bbn-upenn</vt:lpstr>
      <vt:lpstr>Equation</vt:lpstr>
      <vt:lpstr>PowerPoint Presentation</vt:lpstr>
      <vt:lpstr>Game-playing AIs: Games and  Adversarial Search   </vt:lpstr>
      <vt:lpstr>Games: Outline of Unit</vt:lpstr>
      <vt:lpstr>May 11, 1997</vt:lpstr>
      <vt:lpstr>Ratings of human &amp; computer chess champions</vt:lpstr>
      <vt:lpstr>PowerPoint Presentation</vt:lpstr>
      <vt:lpstr>The Simplest Game Environment</vt:lpstr>
      <vt:lpstr>Key properties of our sample games</vt:lpstr>
      <vt:lpstr>More complicated games</vt:lpstr>
      <vt:lpstr>Pac-Man</vt:lpstr>
      <vt:lpstr>Formalizing the Game setup</vt:lpstr>
      <vt:lpstr>How to Play a Game by Searching</vt:lpstr>
      <vt:lpstr>Hexapawn: A very simple Game</vt:lpstr>
      <vt:lpstr>Hexapawn: A very simple Game</vt:lpstr>
      <vt:lpstr>Hexapawn: Three Possible First Moves</vt:lpstr>
      <vt:lpstr>Game Trees</vt:lpstr>
      <vt:lpstr>Hexapawn: Simplified Game Tree for 2 Moves</vt:lpstr>
      <vt:lpstr>Adversarial Search</vt:lpstr>
      <vt:lpstr>Battle of Wits</vt:lpstr>
      <vt:lpstr>MAX &amp; MIN Nodes : An egocentric view</vt:lpstr>
      <vt:lpstr>Game Trees</vt:lpstr>
      <vt:lpstr>Evaluation functions: f(n)</vt:lpstr>
      <vt:lpstr>A Partial Game Tree for Tic-Tac-Toe</vt:lpstr>
      <vt:lpstr>Chess Evaluation Functions</vt:lpstr>
      <vt:lpstr>Some Chess Positions and their Evaluations</vt:lpstr>
      <vt:lpstr>The Minimax Rule (AIMA 5.2)</vt:lpstr>
      <vt:lpstr>The Minimax Rule: “Don’t play hope chess”</vt:lpstr>
      <vt:lpstr>The Minimax Procedure</vt:lpstr>
      <vt:lpstr>PowerPoint Presentation</vt:lpstr>
      <vt:lpstr>Adversarial Search (Minimax)</vt:lpstr>
      <vt:lpstr>Minimax Implementation</vt:lpstr>
      <vt:lpstr>Minimax Implementation</vt:lpstr>
      <vt:lpstr>Minimax Implementation (Dispatch)</vt:lpstr>
      <vt:lpstr>Minimax Example</vt:lpstr>
      <vt:lpstr>Minimax Example</vt:lpstr>
      <vt:lpstr>What if MIN does not play optimally?</vt:lpstr>
      <vt:lpstr>Comments on Minimax Search</vt:lpstr>
      <vt:lpstr>Alpha-Beta Pruning (AIMA 5.3)</vt:lpstr>
      <vt:lpstr>Alpha-Beta Pruning</vt:lpstr>
      <vt:lpstr>Alpha-Beta Pruning</vt:lpstr>
      <vt:lpstr>Alpha-Beta Implementation</vt:lpstr>
      <vt:lpstr>Alpha-Beta Pruning Properties</vt:lpstr>
      <vt:lpstr>Alpha-Beta Pruning</vt:lpstr>
      <vt:lpstr>Alpha-Beta Pruning</vt:lpstr>
      <vt:lpstr>Games and Adversarial Search II  </vt:lpstr>
      <vt:lpstr>Alpha-Beta Pruning (AIMA 5.3)</vt:lpstr>
      <vt:lpstr>Review: The Minimax Rule</vt:lpstr>
      <vt:lpstr>PowerPoint Presentation</vt:lpstr>
      <vt:lpstr>Minimax Algorithm</vt:lpstr>
      <vt:lpstr>Alpha-Beta Pruning</vt:lpstr>
      <vt:lpstr>Alpha-Beta Pruning II</vt:lpstr>
      <vt:lpstr>Alpha-Beta Pruning IIIa</vt:lpstr>
      <vt:lpstr>Alpha-Beta Pruning IIIb</vt:lpstr>
      <vt:lpstr>Alpha-beta Algorithm: In detail</vt:lpstr>
      <vt:lpstr>When to Prune </vt:lpstr>
      <vt:lpstr>Pseudocode for Alpha-Beta Algorithm</vt:lpstr>
      <vt:lpstr>An Alpha-Beta Example</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Algorithm Pseudocode</vt:lpstr>
      <vt:lpstr>Alpha-Beta Algorithm II</vt:lpstr>
      <vt:lpstr>PowerPoint Presentation</vt:lpstr>
      <vt:lpstr>PowerPoint Presentation</vt:lpstr>
      <vt:lpstr>Real systems use a few more tricks</vt:lpstr>
      <vt:lpstr>Next time: Expectimax and Utilities</vt:lpstr>
    </vt:vector>
  </TitlesOfParts>
  <Company>Harvard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Logics - I</dc:title>
  <dc:creator>ronda</dc:creator>
  <cp:lastModifiedBy>Callison-Burch, Christopher</cp:lastModifiedBy>
  <cp:revision>589</cp:revision>
  <cp:lastPrinted>2019-09-19T17:37:48Z</cp:lastPrinted>
  <dcterms:created xsi:type="dcterms:W3CDTF">2000-09-21T14:49:05Z</dcterms:created>
  <dcterms:modified xsi:type="dcterms:W3CDTF">2019-09-26T13:56:39Z</dcterms:modified>
</cp:coreProperties>
</file>